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4"/>
  </p:notesMasterIdLst>
  <p:sldIdLst>
    <p:sldId id="293" r:id="rId5"/>
    <p:sldId id="298" r:id="rId6"/>
    <p:sldId id="357" r:id="rId7"/>
    <p:sldId id="284" r:id="rId8"/>
    <p:sldId id="287" r:id="rId9"/>
    <p:sldId id="286" r:id="rId10"/>
    <p:sldId id="288" r:id="rId11"/>
    <p:sldId id="326" r:id="rId12"/>
    <p:sldId id="328" r:id="rId13"/>
    <p:sldId id="339" r:id="rId14"/>
    <p:sldId id="349" r:id="rId15"/>
    <p:sldId id="330" r:id="rId16"/>
    <p:sldId id="356" r:id="rId17"/>
    <p:sldId id="343" r:id="rId18"/>
    <p:sldId id="351" r:id="rId19"/>
    <p:sldId id="329" r:id="rId20"/>
    <p:sldId id="331" r:id="rId21"/>
    <p:sldId id="335" r:id="rId22"/>
    <p:sldId id="332" r:id="rId23"/>
    <p:sldId id="333" r:id="rId24"/>
    <p:sldId id="334" r:id="rId25"/>
    <p:sldId id="348" r:id="rId26"/>
    <p:sldId id="336" r:id="rId27"/>
    <p:sldId id="353" r:id="rId28"/>
    <p:sldId id="354" r:id="rId29"/>
    <p:sldId id="314" r:id="rId30"/>
    <p:sldId id="345" r:id="rId31"/>
    <p:sldId id="355" r:id="rId32"/>
    <p:sldId id="292"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94D"/>
    <a:srgbClr val="FB5F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103" autoAdjust="0"/>
    <p:restoredTop sz="63689" autoAdjust="0"/>
  </p:normalViewPr>
  <p:slideViewPr>
    <p:cSldViewPr snapToGrid="0">
      <p:cViewPr varScale="1">
        <p:scale>
          <a:sx n="25" d="100"/>
          <a:sy n="25" d="100"/>
        </p:scale>
        <p:origin x="160" y="10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B27BF-069B-4400-A3DF-A97FB46FCDE7}" type="datetimeFigureOut">
              <a:rPr lang="en-US" smtClean="0"/>
              <a:t>3/7/22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5081B-5628-45BE-8E9B-74471DD9ACA7}" type="slidenum">
              <a:rPr lang="en-US" smtClean="0"/>
              <a:t>‹#›</a:t>
            </a:fld>
            <a:endParaRPr lang="en-US"/>
          </a:p>
        </p:txBody>
      </p:sp>
    </p:spTree>
    <p:extLst>
      <p:ext uri="{BB962C8B-B14F-4D97-AF65-F5344CB8AC3E}">
        <p14:creationId xmlns:p14="http://schemas.microsoft.com/office/powerpoint/2010/main" val="366523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1</a:t>
            </a:fld>
            <a:endParaRPr lang="en-US"/>
          </a:p>
        </p:txBody>
      </p:sp>
    </p:spTree>
    <p:extLst>
      <p:ext uri="{BB962C8B-B14F-4D97-AF65-F5344CB8AC3E}">
        <p14:creationId xmlns:p14="http://schemas.microsoft.com/office/powerpoint/2010/main" val="3163398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11</a:t>
            </a:fld>
            <a:endParaRPr lang="en-US"/>
          </a:p>
        </p:txBody>
      </p:sp>
    </p:spTree>
    <p:extLst>
      <p:ext uri="{BB962C8B-B14F-4D97-AF65-F5344CB8AC3E}">
        <p14:creationId xmlns:p14="http://schemas.microsoft.com/office/powerpoint/2010/main" val="313575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Prater</a:t>
            </a:r>
          </a:p>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13</a:t>
            </a:fld>
            <a:endParaRPr lang="en-US"/>
          </a:p>
        </p:txBody>
      </p:sp>
    </p:spTree>
    <p:extLst>
      <p:ext uri="{BB962C8B-B14F-4D97-AF65-F5344CB8AC3E}">
        <p14:creationId xmlns:p14="http://schemas.microsoft.com/office/powerpoint/2010/main" val="38835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14</a:t>
            </a:fld>
            <a:endParaRPr lang="en-US"/>
          </a:p>
        </p:txBody>
      </p:sp>
    </p:spTree>
    <p:extLst>
      <p:ext uri="{BB962C8B-B14F-4D97-AF65-F5344CB8AC3E}">
        <p14:creationId xmlns:p14="http://schemas.microsoft.com/office/powerpoint/2010/main" val="337258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15</a:t>
            </a:fld>
            <a:endParaRPr lang="en-US"/>
          </a:p>
        </p:txBody>
      </p:sp>
    </p:spTree>
    <p:extLst>
      <p:ext uri="{BB962C8B-B14F-4D97-AF65-F5344CB8AC3E}">
        <p14:creationId xmlns:p14="http://schemas.microsoft.com/office/powerpoint/2010/main" val="190085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16</a:t>
            </a:fld>
            <a:endParaRPr lang="en-US"/>
          </a:p>
        </p:txBody>
      </p:sp>
    </p:spTree>
    <p:extLst>
      <p:ext uri="{BB962C8B-B14F-4D97-AF65-F5344CB8AC3E}">
        <p14:creationId xmlns:p14="http://schemas.microsoft.com/office/powerpoint/2010/main" val="3902462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17</a:t>
            </a:fld>
            <a:endParaRPr lang="en-US"/>
          </a:p>
        </p:txBody>
      </p:sp>
    </p:spTree>
    <p:extLst>
      <p:ext uri="{BB962C8B-B14F-4D97-AF65-F5344CB8AC3E}">
        <p14:creationId xmlns:p14="http://schemas.microsoft.com/office/powerpoint/2010/main" val="1892766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18</a:t>
            </a:fld>
            <a:endParaRPr lang="en-US"/>
          </a:p>
        </p:txBody>
      </p:sp>
    </p:spTree>
    <p:extLst>
      <p:ext uri="{BB962C8B-B14F-4D97-AF65-F5344CB8AC3E}">
        <p14:creationId xmlns:p14="http://schemas.microsoft.com/office/powerpoint/2010/main" val="3718334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19</a:t>
            </a:fld>
            <a:endParaRPr lang="en-US"/>
          </a:p>
        </p:txBody>
      </p:sp>
    </p:spTree>
    <p:extLst>
      <p:ext uri="{BB962C8B-B14F-4D97-AF65-F5344CB8AC3E}">
        <p14:creationId xmlns:p14="http://schemas.microsoft.com/office/powerpoint/2010/main" val="3648221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20</a:t>
            </a:fld>
            <a:endParaRPr lang="en-US"/>
          </a:p>
        </p:txBody>
      </p:sp>
    </p:spTree>
    <p:extLst>
      <p:ext uri="{BB962C8B-B14F-4D97-AF65-F5344CB8AC3E}">
        <p14:creationId xmlns:p14="http://schemas.microsoft.com/office/powerpoint/2010/main" val="405361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21</a:t>
            </a:fld>
            <a:endParaRPr lang="en-US"/>
          </a:p>
        </p:txBody>
      </p:sp>
    </p:spTree>
    <p:extLst>
      <p:ext uri="{BB962C8B-B14F-4D97-AF65-F5344CB8AC3E}">
        <p14:creationId xmlns:p14="http://schemas.microsoft.com/office/powerpoint/2010/main" val="73539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EPS Logo of AW (Keith)</a:t>
            </a:r>
          </a:p>
        </p:txBody>
      </p:sp>
      <p:sp>
        <p:nvSpPr>
          <p:cNvPr id="4" name="Slide Number Placeholder 3"/>
          <p:cNvSpPr>
            <a:spLocks noGrp="1"/>
          </p:cNvSpPr>
          <p:nvPr>
            <p:ph type="sldNum" sz="quarter" idx="5"/>
          </p:nvPr>
        </p:nvSpPr>
        <p:spPr/>
        <p:txBody>
          <a:bodyPr/>
          <a:lstStyle/>
          <a:p>
            <a:fld id="{6C35081B-5628-45BE-8E9B-74471DD9ACA7}" type="slidenum">
              <a:rPr lang="en-US" smtClean="0"/>
              <a:t>2</a:t>
            </a:fld>
            <a:endParaRPr lang="en-US"/>
          </a:p>
        </p:txBody>
      </p:sp>
    </p:spTree>
    <p:extLst>
      <p:ext uri="{BB962C8B-B14F-4D97-AF65-F5344CB8AC3E}">
        <p14:creationId xmlns:p14="http://schemas.microsoft.com/office/powerpoint/2010/main" val="843693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a:t>
            </a:r>
            <a:r>
              <a:rPr lang="en-US" sz="1200" b="0" i="0" u="none" strike="noStrike" kern="1200" dirty="0" err="1">
                <a:solidFill>
                  <a:schemeClr val="tx1"/>
                </a:solidFill>
                <a:effectLst/>
                <a:latin typeface="+mn-lt"/>
                <a:ea typeface="+mn-ea"/>
                <a:cs typeface="+mn-cs"/>
              </a:rPr>
              <a:t>Gilster</a:t>
            </a:r>
            <a:r>
              <a:rPr lang="en-US" sz="1200" b="0" i="0" u="none" strike="noStrike" kern="1200" dirty="0">
                <a:solidFill>
                  <a:schemeClr val="tx1"/>
                </a:solidFill>
                <a:effectLst/>
                <a:latin typeface="+mn-lt"/>
                <a:ea typeface="+mn-ea"/>
                <a:cs typeface="+mn-cs"/>
              </a:rPr>
              <a:t> Mary Lee video- - perspectives from their CEO and HR Manager</a:t>
            </a:r>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22</a:t>
            </a:fld>
            <a:endParaRPr lang="en-US"/>
          </a:p>
        </p:txBody>
      </p:sp>
    </p:spTree>
    <p:extLst>
      <p:ext uri="{BB962C8B-B14F-4D97-AF65-F5344CB8AC3E}">
        <p14:creationId xmlns:p14="http://schemas.microsoft.com/office/powerpoint/2010/main" val="1980024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23</a:t>
            </a:fld>
            <a:endParaRPr lang="en-US"/>
          </a:p>
        </p:txBody>
      </p:sp>
    </p:spTree>
    <p:extLst>
      <p:ext uri="{BB962C8B-B14F-4D97-AF65-F5344CB8AC3E}">
        <p14:creationId xmlns:p14="http://schemas.microsoft.com/office/powerpoint/2010/main" val="271913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24</a:t>
            </a:fld>
            <a:endParaRPr lang="en-US"/>
          </a:p>
        </p:txBody>
      </p:sp>
    </p:spTree>
    <p:extLst>
      <p:ext uri="{BB962C8B-B14F-4D97-AF65-F5344CB8AC3E}">
        <p14:creationId xmlns:p14="http://schemas.microsoft.com/office/powerpoint/2010/main" val="1275085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25</a:t>
            </a:fld>
            <a:endParaRPr lang="en-US"/>
          </a:p>
        </p:txBody>
      </p:sp>
    </p:spTree>
    <p:extLst>
      <p:ext uri="{BB962C8B-B14F-4D97-AF65-F5344CB8AC3E}">
        <p14:creationId xmlns:p14="http://schemas.microsoft.com/office/powerpoint/2010/main" val="4011131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CEO shares why he made the commitment to hire AND that hiring is NOT for Charity.</a:t>
            </a:r>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26</a:t>
            </a:fld>
            <a:endParaRPr lang="en-US"/>
          </a:p>
        </p:txBody>
      </p:sp>
    </p:spTree>
    <p:extLst>
      <p:ext uri="{BB962C8B-B14F-4D97-AF65-F5344CB8AC3E}">
        <p14:creationId xmlns:p14="http://schemas.microsoft.com/office/powerpoint/2010/main" val="152454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27</a:t>
            </a:fld>
            <a:endParaRPr lang="en-US"/>
          </a:p>
        </p:txBody>
      </p:sp>
    </p:spTree>
    <p:extLst>
      <p:ext uri="{BB962C8B-B14F-4D97-AF65-F5344CB8AC3E}">
        <p14:creationId xmlns:p14="http://schemas.microsoft.com/office/powerpoint/2010/main" val="1274445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28</a:t>
            </a:fld>
            <a:endParaRPr lang="en-US"/>
          </a:p>
        </p:txBody>
      </p:sp>
    </p:spTree>
    <p:extLst>
      <p:ext uri="{BB962C8B-B14F-4D97-AF65-F5344CB8AC3E}">
        <p14:creationId xmlns:p14="http://schemas.microsoft.com/office/powerpoint/2010/main" val="61590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Stacie</a:t>
            </a:r>
          </a:p>
        </p:txBody>
      </p:sp>
      <p:sp>
        <p:nvSpPr>
          <p:cNvPr id="4" name="Slide Number Placeholder 3"/>
          <p:cNvSpPr>
            <a:spLocks noGrp="1"/>
          </p:cNvSpPr>
          <p:nvPr>
            <p:ph type="sldNum" sz="quarter" idx="5"/>
          </p:nvPr>
        </p:nvSpPr>
        <p:spPr/>
        <p:txBody>
          <a:bodyPr/>
          <a:lstStyle/>
          <a:p>
            <a:fld id="{6C35081B-5628-45BE-8E9B-74471DD9ACA7}" type="slidenum">
              <a:rPr lang="en-US" smtClean="0"/>
              <a:t>29</a:t>
            </a:fld>
            <a:endParaRPr lang="en-US"/>
          </a:p>
        </p:txBody>
      </p:sp>
    </p:spTree>
    <p:extLst>
      <p:ext uri="{BB962C8B-B14F-4D97-AF65-F5344CB8AC3E}">
        <p14:creationId xmlns:p14="http://schemas.microsoft.com/office/powerpoint/2010/main" val="52357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a:t>
            </a:r>
            <a:r>
              <a:rPr lang="en-US" baseline="0" dirty="0"/>
              <a:t> or Stacie?</a:t>
            </a:r>
            <a:endParaRPr lang="en-US" dirty="0"/>
          </a:p>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3</a:t>
            </a:fld>
            <a:endParaRPr lang="en-US"/>
          </a:p>
        </p:txBody>
      </p:sp>
    </p:spTree>
    <p:extLst>
      <p:ext uri="{BB962C8B-B14F-4D97-AF65-F5344CB8AC3E}">
        <p14:creationId xmlns:p14="http://schemas.microsoft.com/office/powerpoint/2010/main" val="843693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4</a:t>
            </a:fld>
            <a:endParaRPr lang="en-US"/>
          </a:p>
        </p:txBody>
      </p:sp>
    </p:spTree>
    <p:extLst>
      <p:ext uri="{BB962C8B-B14F-4D97-AF65-F5344CB8AC3E}">
        <p14:creationId xmlns:p14="http://schemas.microsoft.com/office/powerpoint/2010/main" val="3845644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6</a:t>
            </a:fld>
            <a:endParaRPr lang="en-US"/>
          </a:p>
        </p:txBody>
      </p:sp>
    </p:spTree>
    <p:extLst>
      <p:ext uri="{BB962C8B-B14F-4D97-AF65-F5344CB8AC3E}">
        <p14:creationId xmlns:p14="http://schemas.microsoft.com/office/powerpoint/2010/main" val="46760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7</a:t>
            </a:fld>
            <a:endParaRPr lang="en-US"/>
          </a:p>
        </p:txBody>
      </p:sp>
    </p:spTree>
    <p:extLst>
      <p:ext uri="{BB962C8B-B14F-4D97-AF65-F5344CB8AC3E}">
        <p14:creationId xmlns:p14="http://schemas.microsoft.com/office/powerpoint/2010/main" val="3064571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8</a:t>
            </a:fld>
            <a:endParaRPr lang="en-US"/>
          </a:p>
        </p:txBody>
      </p:sp>
    </p:spTree>
    <p:extLst>
      <p:ext uri="{BB962C8B-B14F-4D97-AF65-F5344CB8AC3E}">
        <p14:creationId xmlns:p14="http://schemas.microsoft.com/office/powerpoint/2010/main" val="334994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9</a:t>
            </a:fld>
            <a:endParaRPr lang="en-US"/>
          </a:p>
        </p:txBody>
      </p:sp>
    </p:spTree>
    <p:extLst>
      <p:ext uri="{BB962C8B-B14F-4D97-AF65-F5344CB8AC3E}">
        <p14:creationId xmlns:p14="http://schemas.microsoft.com/office/powerpoint/2010/main" val="2003774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10</a:t>
            </a:fld>
            <a:endParaRPr lang="en-US"/>
          </a:p>
        </p:txBody>
      </p:sp>
    </p:spTree>
    <p:extLst>
      <p:ext uri="{BB962C8B-B14F-4D97-AF65-F5344CB8AC3E}">
        <p14:creationId xmlns:p14="http://schemas.microsoft.com/office/powerpoint/2010/main" val="1915775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1D05ED8-287F-4D7C-AB3F-89C069D54E95}"/>
              </a:ext>
            </a:extLst>
          </p:cNvPr>
          <p:cNvSpPr/>
          <p:nvPr userDrawn="1"/>
        </p:nvSpPr>
        <p:spPr>
          <a:xfrm>
            <a:off x="5741894" y="0"/>
            <a:ext cx="6450106" cy="6858000"/>
          </a:xfrm>
          <a:prstGeom prst="rect">
            <a:avLst/>
          </a:prstGeom>
          <a:gradFill flip="none" rotWithShape="1">
            <a:gsLst>
              <a:gs pos="0">
                <a:schemeClr val="accent5">
                  <a:lumMod val="20000"/>
                  <a:lumOff val="80000"/>
                </a:schemeClr>
              </a:gs>
              <a:gs pos="79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00510" y="1371600"/>
            <a:ext cx="4863970" cy="3223595"/>
          </a:xfrm>
          <a:effectLst/>
        </p:spPr>
        <p:txBody>
          <a:bodyPr anchor="b">
            <a:normAutofit/>
          </a:bodyPr>
          <a:lstStyle>
            <a:lvl1pPr>
              <a:lnSpc>
                <a:spcPts val="5600"/>
              </a:lnSpc>
              <a:defRPr sz="4800" cap="none">
                <a:solidFill>
                  <a:schemeClr val="accent1"/>
                </a:solidFill>
              </a:defRPr>
            </a:lvl1pPr>
          </a:lstStyle>
          <a:p>
            <a:r>
              <a:rPr lang="en-US" dirty="0"/>
              <a:t>Job Coaching</a:t>
            </a:r>
          </a:p>
        </p:txBody>
      </p:sp>
      <p:sp>
        <p:nvSpPr>
          <p:cNvPr id="3" name="Subtitle 2"/>
          <p:cNvSpPr>
            <a:spLocks noGrp="1"/>
          </p:cNvSpPr>
          <p:nvPr>
            <p:ph type="subTitle" idx="1" hasCustomPrompt="1"/>
          </p:nvPr>
        </p:nvSpPr>
        <p:spPr>
          <a:xfrm>
            <a:off x="518545" y="4958267"/>
            <a:ext cx="6124303" cy="1300644"/>
          </a:xfrm>
        </p:spPr>
        <p:txBody>
          <a:bodyPr anchor="t">
            <a:normAutofit/>
          </a:bodyPr>
          <a:lstStyle>
            <a:lvl1pPr marL="0" indent="0" algn="l">
              <a:buNone/>
              <a:defRPr sz="2400" b="1" cap="none">
                <a:solidFill>
                  <a:schemeClr val="accent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Hiring, Training and Retaining this Valuable Workforce</a:t>
            </a:r>
          </a:p>
        </p:txBody>
      </p:sp>
      <p:sp>
        <p:nvSpPr>
          <p:cNvPr id="6" name="Rectangle 5">
            <a:extLst>
              <a:ext uri="{FF2B5EF4-FFF2-40B4-BE49-F238E27FC236}">
                <a16:creationId xmlns:a16="http://schemas.microsoft.com/office/drawing/2014/main" id="{48939B65-F067-40B1-B959-5CB388A47460}"/>
              </a:ext>
            </a:extLst>
          </p:cNvPr>
          <p:cNvSpPr/>
          <p:nvPr userDrawn="1"/>
        </p:nvSpPr>
        <p:spPr>
          <a:xfrm>
            <a:off x="556156" y="4700687"/>
            <a:ext cx="3157090" cy="121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A5BAF92-B412-40FF-8A02-B6A0857D5137}"/>
              </a:ext>
            </a:extLst>
          </p:cNvPr>
          <p:cNvSpPr/>
          <p:nvPr userDrawn="1"/>
        </p:nvSpPr>
        <p:spPr>
          <a:xfrm>
            <a:off x="-35888" y="6684579"/>
            <a:ext cx="12227888" cy="173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605078A-8F3C-42F6-B17A-CF0C56C2957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481959" y="-8312"/>
            <a:ext cx="10710041" cy="6881201"/>
          </a:xfrm>
          <a:prstGeom prst="rect">
            <a:avLst/>
          </a:prstGeom>
        </p:spPr>
      </p:pic>
      <p:pic>
        <p:nvPicPr>
          <p:cNvPr id="9" name="Picture 8" descr="The Technical Assistance Center for Quality Employment">
            <a:extLst>
              <a:ext uri="{FF2B5EF4-FFF2-40B4-BE49-F238E27FC236}">
                <a16:creationId xmlns:a16="http://schemas.microsoft.com/office/drawing/2014/main" id="{31E3B10D-4EA9-4C22-A15D-594778DF26D4}"/>
              </a:ext>
            </a:extLst>
          </p:cNvPr>
          <p:cNvPicPr>
            <a:picLocks noChangeAspect="1"/>
          </p:cNvPicPr>
          <p:nvPr userDrawn="1"/>
        </p:nvPicPr>
        <p:blipFill>
          <a:blip r:embed="rId4"/>
          <a:stretch>
            <a:fillRect/>
          </a:stretch>
        </p:blipFill>
        <p:spPr>
          <a:xfrm>
            <a:off x="112483" y="841664"/>
            <a:ext cx="2755407" cy="1319326"/>
          </a:xfrm>
          <a:prstGeom prst="rect">
            <a:avLst/>
          </a:prstGeom>
        </p:spPr>
      </p:pic>
    </p:spTree>
    <p:custDataLst>
      <p:tags r:id="rId1"/>
    </p:custDataLst>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E2BE12-FAAF-4C47-94E8-9C95B52804BF}"/>
              </a:ext>
            </a:extLst>
          </p:cNvPr>
          <p:cNvSpPr/>
          <p:nvPr userDrawn="1"/>
        </p:nvSpPr>
        <p:spPr>
          <a:xfrm>
            <a:off x="0" y="0"/>
            <a:ext cx="12192000" cy="6858000"/>
          </a:xfrm>
          <a:prstGeom prst="rect">
            <a:avLst/>
          </a:prstGeom>
          <a:gradFill flip="none" rotWithShape="1">
            <a:gsLst>
              <a:gs pos="0">
                <a:schemeClr val="accent5">
                  <a:lumMod val="20000"/>
                  <a:lumOff val="80000"/>
                </a:schemeClr>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74DC11-8E92-4A49-A5F4-A80B0FD05A43}"/>
              </a:ext>
            </a:extLst>
          </p:cNvPr>
          <p:cNvSpPr/>
          <p:nvPr userDrawn="1"/>
        </p:nvSpPr>
        <p:spPr>
          <a:xfrm>
            <a:off x="-35888" y="6684579"/>
            <a:ext cx="12227888" cy="173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81191" y="1746392"/>
            <a:ext cx="5194769" cy="557784"/>
          </a:xfrm>
        </p:spPr>
        <p:txBody>
          <a:bodyPr anchor="ctr">
            <a:noAutofit/>
          </a:bodyPr>
          <a:lstStyle>
            <a:lvl1pPr marL="0" indent="0">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a:extLst>
              <a:ext uri="{FF2B5EF4-FFF2-40B4-BE49-F238E27FC236}">
                <a16:creationId xmlns:a16="http://schemas.microsoft.com/office/drawing/2014/main" id="{D54ACD6C-6193-470D-AD87-311AFB02A14F}"/>
              </a:ext>
            </a:extLst>
          </p:cNvPr>
          <p:cNvSpPr>
            <a:spLocks noGrp="1"/>
          </p:cNvSpPr>
          <p:nvPr>
            <p:ph type="body" idx="15"/>
          </p:nvPr>
        </p:nvSpPr>
        <p:spPr>
          <a:xfrm>
            <a:off x="6430966" y="1777927"/>
            <a:ext cx="5194769" cy="557784"/>
          </a:xfrm>
        </p:spPr>
        <p:txBody>
          <a:bodyPr anchor="ctr">
            <a:noAutofit/>
          </a:bodyPr>
          <a:lstStyle>
            <a:lvl1pPr marL="0" indent="0">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1">
            <a:extLst>
              <a:ext uri="{FF2B5EF4-FFF2-40B4-BE49-F238E27FC236}">
                <a16:creationId xmlns:a16="http://schemas.microsoft.com/office/drawing/2014/main" id="{4CB4F6F4-2278-47B0-99EC-05C7D5D7C0A7}"/>
              </a:ext>
            </a:extLst>
          </p:cNvPr>
          <p:cNvSpPr>
            <a:spLocks noGrp="1"/>
          </p:cNvSpPr>
          <p:nvPr>
            <p:ph type="title" hasCustomPrompt="1"/>
          </p:nvPr>
        </p:nvSpPr>
        <p:spPr>
          <a:xfrm>
            <a:off x="563248" y="250963"/>
            <a:ext cx="11029616" cy="768066"/>
          </a:xfrm>
        </p:spPr>
        <p:txBody>
          <a:bodyPr anchor="t" anchorCtr="0"/>
          <a:lstStyle>
            <a:lvl1pPr>
              <a:defRPr cap="none">
                <a:solidFill>
                  <a:schemeClr val="accent1"/>
                </a:solidFill>
              </a:defRPr>
            </a:lvl1pPr>
          </a:lstStyle>
          <a:p>
            <a:r>
              <a:rPr lang="en-US" dirty="0"/>
              <a:t>Click to edit master title style</a:t>
            </a:r>
          </a:p>
        </p:txBody>
      </p:sp>
      <p:sp>
        <p:nvSpPr>
          <p:cNvPr id="17" name="Content Placeholder 2">
            <a:extLst>
              <a:ext uri="{FF2B5EF4-FFF2-40B4-BE49-F238E27FC236}">
                <a16:creationId xmlns:a16="http://schemas.microsoft.com/office/drawing/2014/main" id="{83472399-360C-4074-A482-7ACE879237FD}"/>
              </a:ext>
            </a:extLst>
          </p:cNvPr>
          <p:cNvSpPr>
            <a:spLocks noGrp="1"/>
          </p:cNvSpPr>
          <p:nvPr>
            <p:ph idx="16"/>
          </p:nvPr>
        </p:nvSpPr>
        <p:spPr>
          <a:xfrm>
            <a:off x="581192" y="2326341"/>
            <a:ext cx="5194767" cy="3512630"/>
          </a:xfrm>
        </p:spPr>
        <p:txBody>
          <a:bodyPr anchor="t" anchorCtr="0"/>
          <a:lstStyle>
            <a:lvl1pPr marL="0">
              <a:lnSpc>
                <a:spcPts val="3000"/>
              </a:lnSpc>
              <a:spcBef>
                <a:spcPts val="0"/>
              </a:spcBef>
              <a:spcAft>
                <a:spcPts val="0"/>
              </a:spcAft>
              <a:defRPr sz="2200">
                <a:latin typeface="Calibri" panose="020F0502020204030204" pitchFamily="34" charset="0"/>
                <a:cs typeface="Calibri" panose="020F0502020204030204" pitchFamily="34" charset="0"/>
              </a:defRPr>
            </a:lvl1pPr>
            <a:lvl2pPr>
              <a:buClr>
                <a:schemeClr val="accent2"/>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493D511A-314E-4C83-B4B2-3269942B2993}"/>
              </a:ext>
            </a:extLst>
          </p:cNvPr>
          <p:cNvSpPr>
            <a:spLocks noGrp="1"/>
          </p:cNvSpPr>
          <p:nvPr>
            <p:ph idx="17"/>
          </p:nvPr>
        </p:nvSpPr>
        <p:spPr>
          <a:xfrm>
            <a:off x="6430966" y="2348420"/>
            <a:ext cx="5194767" cy="3512630"/>
          </a:xfrm>
        </p:spPr>
        <p:txBody>
          <a:bodyPr anchor="t" anchorCtr="0"/>
          <a:lstStyle>
            <a:lvl1pPr marL="0">
              <a:lnSpc>
                <a:spcPts val="3000"/>
              </a:lnSpc>
              <a:spcBef>
                <a:spcPts val="0"/>
              </a:spcBef>
              <a:spcAft>
                <a:spcPts val="0"/>
              </a:spcAft>
              <a:defRPr sz="2200">
                <a:latin typeface="Calibri" panose="020F0502020204030204" pitchFamily="34" charset="0"/>
                <a:cs typeface="Calibri" panose="020F0502020204030204" pitchFamily="34" charset="0"/>
              </a:defRPr>
            </a:lvl1pPr>
            <a:lvl2pPr>
              <a:buClr>
                <a:schemeClr val="accent2"/>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The Technical Assistance Center for Quality Employment">
            <a:extLst>
              <a:ext uri="{FF2B5EF4-FFF2-40B4-BE49-F238E27FC236}">
                <a16:creationId xmlns:a16="http://schemas.microsoft.com/office/drawing/2014/main" id="{D7682031-8420-40BC-8FA6-D9696FDA7F17}"/>
              </a:ext>
            </a:extLst>
          </p:cNvPr>
          <p:cNvPicPr>
            <a:picLocks noChangeAspect="1"/>
          </p:cNvPicPr>
          <p:nvPr userDrawn="1"/>
        </p:nvPicPr>
        <p:blipFill>
          <a:blip r:embed="rId3"/>
          <a:stretch>
            <a:fillRect/>
          </a:stretch>
        </p:blipFill>
        <p:spPr>
          <a:xfrm>
            <a:off x="95401" y="299723"/>
            <a:ext cx="2471153" cy="1183222"/>
          </a:xfrm>
          <a:prstGeom prst="rect">
            <a:avLst/>
          </a:prstGeom>
        </p:spPr>
      </p:pic>
    </p:spTree>
    <p:custDataLst>
      <p:tags r:id="rId1"/>
    </p:custDataLst>
    <p:extLst>
      <p:ext uri="{BB962C8B-B14F-4D97-AF65-F5344CB8AC3E}">
        <p14:creationId xmlns:p14="http://schemas.microsoft.com/office/powerpoint/2010/main" val="280717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 Two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08E877-4025-476E-A078-65B4B26293E4}"/>
              </a:ext>
            </a:extLst>
          </p:cNvPr>
          <p:cNvSpPr/>
          <p:nvPr userDrawn="1"/>
        </p:nvSpPr>
        <p:spPr>
          <a:xfrm>
            <a:off x="0" y="0"/>
            <a:ext cx="12192000" cy="6858000"/>
          </a:xfrm>
          <a:prstGeom prst="rect">
            <a:avLst/>
          </a:prstGeom>
          <a:gradFill flip="none" rotWithShape="1">
            <a:gsLst>
              <a:gs pos="0">
                <a:schemeClr val="accent5">
                  <a:lumMod val="20000"/>
                  <a:lumOff val="80000"/>
                </a:schemeClr>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81193" y="327677"/>
            <a:ext cx="11029616" cy="768066"/>
          </a:xfrm>
        </p:spPr>
        <p:txBody>
          <a:bodyPr anchor="t" anchorCtr="0"/>
          <a:lstStyle>
            <a:lvl1pPr>
              <a:defRPr cap="none">
                <a:solidFill>
                  <a:schemeClr val="accent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4FFF2571-0D83-4D98-A73A-62A31A44846E}"/>
              </a:ext>
            </a:extLst>
          </p:cNvPr>
          <p:cNvSpPr>
            <a:spLocks noGrp="1"/>
          </p:cNvSpPr>
          <p:nvPr>
            <p:ph idx="13" hasCustomPrompt="1"/>
          </p:nvPr>
        </p:nvSpPr>
        <p:spPr>
          <a:xfrm>
            <a:off x="628490" y="2810666"/>
            <a:ext cx="3381207" cy="3534709"/>
          </a:xfrm>
        </p:spPr>
        <p:txBody>
          <a:bodyPr anchor="t" anchorCtr="0"/>
          <a:lstStyle>
            <a:lvl1pPr marL="342900" indent="-342900">
              <a:lnSpc>
                <a:spcPts val="3000"/>
              </a:lnSpc>
              <a:spcBef>
                <a:spcPts val="0"/>
              </a:spcBef>
              <a:spcAft>
                <a:spcPts val="0"/>
              </a:spcAft>
              <a:buFont typeface="Arial" panose="020B0604020202020204" pitchFamily="34" charset="0"/>
              <a:buNone/>
              <a:defRPr sz="2200" b="1">
                <a:latin typeface="Calibri" panose="020F0502020204030204" pitchFamily="34" charset="0"/>
                <a:cs typeface="Calibri" panose="020F0502020204030204" pitchFamily="34" charset="0"/>
              </a:defRPr>
            </a:lvl1pPr>
            <a:lvl2pPr>
              <a:buClr>
                <a:schemeClr val="accent2"/>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5pPr>
          </a:lstStyle>
          <a:p>
            <a:pPr lvl="0"/>
            <a:r>
              <a:rPr lang="en-US" dirty="0"/>
              <a:t>Presenter’s Name</a:t>
            </a:r>
          </a:p>
          <a:p>
            <a:pPr lvl="0"/>
            <a:r>
              <a:rPr lang="en-US" dirty="0"/>
              <a:t>Presenter’s Email</a:t>
            </a:r>
          </a:p>
          <a:p>
            <a:pPr lvl="0"/>
            <a:r>
              <a:rPr lang="en-US" dirty="0"/>
              <a:t>Presenter’s Phone</a:t>
            </a:r>
          </a:p>
        </p:txBody>
      </p:sp>
      <p:sp>
        <p:nvSpPr>
          <p:cNvPr id="10" name="Rectangle 9">
            <a:extLst>
              <a:ext uri="{FF2B5EF4-FFF2-40B4-BE49-F238E27FC236}">
                <a16:creationId xmlns:a16="http://schemas.microsoft.com/office/drawing/2014/main" id="{E604EBBF-3ABE-4E20-A0D5-6808CF78ACA4}"/>
              </a:ext>
            </a:extLst>
          </p:cNvPr>
          <p:cNvSpPr/>
          <p:nvPr userDrawn="1"/>
        </p:nvSpPr>
        <p:spPr>
          <a:xfrm>
            <a:off x="-35888" y="6684579"/>
            <a:ext cx="12227888" cy="173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
            <a:extLst>
              <a:ext uri="{FF2B5EF4-FFF2-40B4-BE49-F238E27FC236}">
                <a16:creationId xmlns:a16="http://schemas.microsoft.com/office/drawing/2014/main" id="{E8C4551D-6CC6-4D47-9835-BE2498FA3721}"/>
              </a:ext>
            </a:extLst>
          </p:cNvPr>
          <p:cNvSpPr>
            <a:spLocks noGrp="1"/>
          </p:cNvSpPr>
          <p:nvPr>
            <p:ph type="body" idx="16" hasCustomPrompt="1"/>
          </p:nvPr>
        </p:nvSpPr>
        <p:spPr>
          <a:xfrm>
            <a:off x="4381747" y="1968094"/>
            <a:ext cx="3428506" cy="518576"/>
          </a:xfrm>
        </p:spPr>
        <p:txBody>
          <a:bodyPr anchor="ctr">
            <a:noAutofit/>
          </a:bodyPr>
          <a:lstStyle>
            <a:lvl1pPr marL="0" indent="0">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a:t>
            </a:r>
          </a:p>
        </p:txBody>
      </p:sp>
      <p:sp>
        <p:nvSpPr>
          <p:cNvPr id="19" name="Text Placeholder 2">
            <a:extLst>
              <a:ext uri="{FF2B5EF4-FFF2-40B4-BE49-F238E27FC236}">
                <a16:creationId xmlns:a16="http://schemas.microsoft.com/office/drawing/2014/main" id="{F7884488-C684-4EBA-B39D-A9D079407D82}"/>
              </a:ext>
            </a:extLst>
          </p:cNvPr>
          <p:cNvSpPr>
            <a:spLocks noGrp="1"/>
          </p:cNvSpPr>
          <p:nvPr>
            <p:ph type="body" idx="17" hasCustomPrompt="1"/>
          </p:nvPr>
        </p:nvSpPr>
        <p:spPr>
          <a:xfrm>
            <a:off x="581191" y="1968094"/>
            <a:ext cx="3428506" cy="518576"/>
          </a:xfrm>
        </p:spPr>
        <p:txBody>
          <a:bodyPr anchor="ctr">
            <a:noAutofit/>
          </a:bodyPr>
          <a:lstStyle>
            <a:lvl1pPr marL="0" indent="0">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a:t>
            </a:r>
          </a:p>
        </p:txBody>
      </p:sp>
      <p:sp>
        <p:nvSpPr>
          <p:cNvPr id="21" name="Content Placeholder 2">
            <a:extLst>
              <a:ext uri="{FF2B5EF4-FFF2-40B4-BE49-F238E27FC236}">
                <a16:creationId xmlns:a16="http://schemas.microsoft.com/office/drawing/2014/main" id="{9EE20684-143D-4588-80B1-0AC0A4BF4774}"/>
              </a:ext>
            </a:extLst>
          </p:cNvPr>
          <p:cNvSpPr>
            <a:spLocks noGrp="1"/>
          </p:cNvSpPr>
          <p:nvPr>
            <p:ph idx="18" hasCustomPrompt="1"/>
          </p:nvPr>
        </p:nvSpPr>
        <p:spPr>
          <a:xfrm>
            <a:off x="4381747" y="2810665"/>
            <a:ext cx="3381207" cy="3534709"/>
          </a:xfrm>
        </p:spPr>
        <p:txBody>
          <a:bodyPr anchor="t" anchorCtr="0"/>
          <a:lstStyle>
            <a:lvl1pPr marL="0">
              <a:lnSpc>
                <a:spcPts val="3000"/>
              </a:lnSpc>
              <a:spcBef>
                <a:spcPts val="0"/>
              </a:spcBef>
              <a:spcAft>
                <a:spcPts val="0"/>
              </a:spcAft>
              <a:buNone/>
              <a:defRPr sz="2200">
                <a:latin typeface="Calibri" panose="020F0502020204030204" pitchFamily="34" charset="0"/>
                <a:cs typeface="Calibri" panose="020F0502020204030204" pitchFamily="34" charset="0"/>
              </a:defRPr>
            </a:lvl1pPr>
            <a:lvl2pPr>
              <a:buClr>
                <a:schemeClr val="accent2"/>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5pPr>
          </a:lstStyle>
          <a:p>
            <a:pPr lvl="0"/>
            <a:r>
              <a:rPr lang="en-US" dirty="0"/>
              <a:t>Presenter’s Name</a:t>
            </a:r>
          </a:p>
          <a:p>
            <a:pPr lvl="0"/>
            <a:r>
              <a:rPr lang="en-US" dirty="0"/>
              <a:t>Presenter’s Email</a:t>
            </a:r>
          </a:p>
          <a:p>
            <a:pPr lvl="0"/>
            <a:r>
              <a:rPr lang="en-US" dirty="0"/>
              <a:t>Presenter’s Phone</a:t>
            </a:r>
          </a:p>
        </p:txBody>
      </p:sp>
      <p:pic>
        <p:nvPicPr>
          <p:cNvPr id="9" name="Picture 8" descr="The Technical Assistance Center for Quality Employment">
            <a:extLst>
              <a:ext uri="{FF2B5EF4-FFF2-40B4-BE49-F238E27FC236}">
                <a16:creationId xmlns:a16="http://schemas.microsoft.com/office/drawing/2014/main" id="{2BF2BB7B-AB40-446C-AE6B-75D004C196C9}"/>
              </a:ext>
            </a:extLst>
          </p:cNvPr>
          <p:cNvPicPr>
            <a:picLocks noChangeAspect="1"/>
          </p:cNvPicPr>
          <p:nvPr userDrawn="1"/>
        </p:nvPicPr>
        <p:blipFill>
          <a:blip r:embed="rId3"/>
          <a:stretch>
            <a:fillRect/>
          </a:stretch>
        </p:blipFill>
        <p:spPr>
          <a:xfrm>
            <a:off x="9500170" y="154821"/>
            <a:ext cx="2345467" cy="1123042"/>
          </a:xfrm>
          <a:prstGeom prst="rect">
            <a:avLst/>
          </a:prstGeom>
        </p:spPr>
      </p:pic>
    </p:spTree>
    <p:custDataLst>
      <p:tags r:id="rId1"/>
    </p:custDataLst>
    <p:extLst>
      <p:ext uri="{BB962C8B-B14F-4D97-AF65-F5344CB8AC3E}">
        <p14:creationId xmlns:p14="http://schemas.microsoft.com/office/powerpoint/2010/main" val="3896027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08E877-4025-476E-A078-65B4B26293E4}"/>
              </a:ext>
            </a:extLst>
          </p:cNvPr>
          <p:cNvSpPr/>
          <p:nvPr userDrawn="1"/>
        </p:nvSpPr>
        <p:spPr>
          <a:xfrm>
            <a:off x="0" y="0"/>
            <a:ext cx="12192000" cy="6858000"/>
          </a:xfrm>
          <a:prstGeom prst="rect">
            <a:avLst/>
          </a:prstGeom>
          <a:gradFill flip="none" rotWithShape="1">
            <a:gsLst>
              <a:gs pos="0">
                <a:schemeClr val="accent5">
                  <a:lumMod val="20000"/>
                  <a:lumOff val="80000"/>
                </a:schemeClr>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81193" y="327677"/>
            <a:ext cx="11029616" cy="768066"/>
          </a:xfrm>
        </p:spPr>
        <p:txBody>
          <a:bodyPr anchor="t" anchorCtr="0"/>
          <a:lstStyle>
            <a:lvl1pPr>
              <a:defRPr cap="none">
                <a:solidFill>
                  <a:schemeClr val="accent1"/>
                </a:solidFill>
              </a:defRPr>
            </a:lvl1pPr>
          </a:lstStyle>
          <a:p>
            <a:r>
              <a:rPr lang="en-US" dirty="0"/>
              <a:t>Click to edit master title style</a:t>
            </a:r>
          </a:p>
        </p:txBody>
      </p:sp>
      <p:sp>
        <p:nvSpPr>
          <p:cNvPr id="10" name="Rectangle 9">
            <a:extLst>
              <a:ext uri="{FF2B5EF4-FFF2-40B4-BE49-F238E27FC236}">
                <a16:creationId xmlns:a16="http://schemas.microsoft.com/office/drawing/2014/main" id="{E604EBBF-3ABE-4E20-A0D5-6808CF78ACA4}"/>
              </a:ext>
            </a:extLst>
          </p:cNvPr>
          <p:cNvSpPr/>
          <p:nvPr userDrawn="1"/>
        </p:nvSpPr>
        <p:spPr>
          <a:xfrm>
            <a:off x="-35888" y="6684579"/>
            <a:ext cx="12227888" cy="173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art Placeholder 3">
            <a:extLst>
              <a:ext uri="{FF2B5EF4-FFF2-40B4-BE49-F238E27FC236}">
                <a16:creationId xmlns:a16="http://schemas.microsoft.com/office/drawing/2014/main" id="{23B7EBE6-E918-495D-869B-9582E64C1FA6}"/>
              </a:ext>
            </a:extLst>
          </p:cNvPr>
          <p:cNvSpPr>
            <a:spLocks noGrp="1"/>
          </p:cNvSpPr>
          <p:nvPr>
            <p:ph type="chart" sz="quarter" idx="10" hasCustomPrompt="1"/>
          </p:nvPr>
        </p:nvSpPr>
        <p:spPr>
          <a:xfrm>
            <a:off x="581025" y="1562100"/>
            <a:ext cx="9363075" cy="4394200"/>
          </a:xfrm>
        </p:spPr>
        <p:txBody>
          <a:bodyPr/>
          <a:lstStyle>
            <a:lvl1pPr>
              <a:defRPr/>
            </a:lvl1pPr>
          </a:lstStyle>
          <a:p>
            <a:r>
              <a:rPr lang="en-US" dirty="0"/>
              <a:t>Add Chart</a:t>
            </a:r>
          </a:p>
        </p:txBody>
      </p:sp>
      <p:pic>
        <p:nvPicPr>
          <p:cNvPr id="6" name="Picture 5" descr="The Technical Assistance Center for Quality Employment">
            <a:extLst>
              <a:ext uri="{FF2B5EF4-FFF2-40B4-BE49-F238E27FC236}">
                <a16:creationId xmlns:a16="http://schemas.microsoft.com/office/drawing/2014/main" id="{C434BDCD-C9CC-42A2-A05C-F5C133703B18}"/>
              </a:ext>
            </a:extLst>
          </p:cNvPr>
          <p:cNvPicPr>
            <a:picLocks noChangeAspect="1"/>
          </p:cNvPicPr>
          <p:nvPr userDrawn="1"/>
        </p:nvPicPr>
        <p:blipFill>
          <a:blip r:embed="rId3"/>
          <a:stretch>
            <a:fillRect/>
          </a:stretch>
        </p:blipFill>
        <p:spPr>
          <a:xfrm>
            <a:off x="262033" y="382566"/>
            <a:ext cx="2391112" cy="1144897"/>
          </a:xfrm>
          <a:prstGeom prst="rect">
            <a:avLst/>
          </a:prstGeom>
        </p:spPr>
      </p:pic>
    </p:spTree>
    <p:custDataLst>
      <p:tags r:id="rId1"/>
    </p:custDataLst>
    <p:extLst>
      <p:ext uri="{BB962C8B-B14F-4D97-AF65-F5344CB8AC3E}">
        <p14:creationId xmlns:p14="http://schemas.microsoft.com/office/powerpoint/2010/main" val="203864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08E877-4025-476E-A078-65B4B26293E4}"/>
              </a:ext>
            </a:extLst>
          </p:cNvPr>
          <p:cNvSpPr/>
          <p:nvPr userDrawn="1"/>
        </p:nvSpPr>
        <p:spPr>
          <a:xfrm>
            <a:off x="0" y="0"/>
            <a:ext cx="12192000" cy="6858000"/>
          </a:xfrm>
          <a:prstGeom prst="rect">
            <a:avLst/>
          </a:prstGeom>
          <a:gradFill flip="none" rotWithShape="1">
            <a:gsLst>
              <a:gs pos="0">
                <a:schemeClr val="accent5">
                  <a:lumMod val="20000"/>
                  <a:lumOff val="80000"/>
                </a:schemeClr>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81193" y="327677"/>
            <a:ext cx="11029616" cy="768066"/>
          </a:xfrm>
        </p:spPr>
        <p:txBody>
          <a:bodyPr anchor="t" anchorCtr="0"/>
          <a:lstStyle>
            <a:lvl1pPr>
              <a:defRPr cap="none">
                <a:solidFill>
                  <a:schemeClr val="accent1"/>
                </a:solidFill>
              </a:defRPr>
            </a:lvl1pPr>
          </a:lstStyle>
          <a:p>
            <a:r>
              <a:rPr lang="en-US" dirty="0"/>
              <a:t>Presented By:</a:t>
            </a:r>
          </a:p>
        </p:txBody>
      </p:sp>
      <p:sp>
        <p:nvSpPr>
          <p:cNvPr id="10" name="Rectangle 9">
            <a:extLst>
              <a:ext uri="{FF2B5EF4-FFF2-40B4-BE49-F238E27FC236}">
                <a16:creationId xmlns:a16="http://schemas.microsoft.com/office/drawing/2014/main" id="{E604EBBF-3ABE-4E20-A0D5-6808CF78ACA4}"/>
              </a:ext>
            </a:extLst>
          </p:cNvPr>
          <p:cNvSpPr/>
          <p:nvPr userDrawn="1"/>
        </p:nvSpPr>
        <p:spPr>
          <a:xfrm>
            <a:off x="-35888" y="6684579"/>
            <a:ext cx="12227888" cy="173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Technical Assistance Center for Quality Employment">
            <a:extLst>
              <a:ext uri="{FF2B5EF4-FFF2-40B4-BE49-F238E27FC236}">
                <a16:creationId xmlns:a16="http://schemas.microsoft.com/office/drawing/2014/main" id="{86CB2F9C-3CD8-4131-BCD3-531FBC0765DF}"/>
              </a:ext>
            </a:extLst>
          </p:cNvPr>
          <p:cNvPicPr>
            <a:picLocks noChangeAspect="1"/>
          </p:cNvPicPr>
          <p:nvPr userDrawn="1"/>
        </p:nvPicPr>
        <p:blipFill>
          <a:blip r:embed="rId3"/>
          <a:stretch>
            <a:fillRect/>
          </a:stretch>
        </p:blipFill>
        <p:spPr>
          <a:xfrm>
            <a:off x="9480429" y="1236923"/>
            <a:ext cx="2578491" cy="1234617"/>
          </a:xfrm>
          <a:prstGeom prst="rect">
            <a:avLst/>
          </a:prstGeom>
        </p:spPr>
      </p:pic>
    </p:spTree>
    <p:custDataLst>
      <p:tags r:id="rId1"/>
    </p:custDataLst>
    <p:extLst>
      <p:ext uri="{BB962C8B-B14F-4D97-AF65-F5344CB8AC3E}">
        <p14:creationId xmlns:p14="http://schemas.microsoft.com/office/powerpoint/2010/main" val="1920153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ection - Two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08E877-4025-476E-A078-65B4B26293E4}"/>
              </a:ext>
            </a:extLst>
          </p:cNvPr>
          <p:cNvSpPr/>
          <p:nvPr userDrawn="1"/>
        </p:nvSpPr>
        <p:spPr>
          <a:xfrm>
            <a:off x="0" y="28458"/>
            <a:ext cx="12192000" cy="6858000"/>
          </a:xfrm>
          <a:prstGeom prst="rect">
            <a:avLst/>
          </a:prstGeom>
          <a:gradFill flip="none" rotWithShape="1">
            <a:gsLst>
              <a:gs pos="0">
                <a:schemeClr val="accent5">
                  <a:lumMod val="20000"/>
                  <a:lumOff val="80000"/>
                </a:schemeClr>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81193" y="327677"/>
            <a:ext cx="11029616" cy="768066"/>
          </a:xfrm>
        </p:spPr>
        <p:txBody>
          <a:bodyPr anchor="t" anchorCtr="0"/>
          <a:lstStyle>
            <a:lvl1pPr>
              <a:defRPr cap="none">
                <a:solidFill>
                  <a:schemeClr val="accent1"/>
                </a:solidFill>
              </a:defRPr>
            </a:lvl1pPr>
          </a:lstStyle>
          <a:p>
            <a:r>
              <a:rPr lang="en-US" dirty="0"/>
              <a:t>Presented By:</a:t>
            </a:r>
          </a:p>
        </p:txBody>
      </p:sp>
      <p:sp>
        <p:nvSpPr>
          <p:cNvPr id="8" name="Content Placeholder 2">
            <a:extLst>
              <a:ext uri="{FF2B5EF4-FFF2-40B4-BE49-F238E27FC236}">
                <a16:creationId xmlns:a16="http://schemas.microsoft.com/office/drawing/2014/main" id="{4FFF2571-0D83-4D98-A73A-62A31A44846E}"/>
              </a:ext>
            </a:extLst>
          </p:cNvPr>
          <p:cNvSpPr>
            <a:spLocks noGrp="1"/>
          </p:cNvSpPr>
          <p:nvPr>
            <p:ph idx="13" hasCustomPrompt="1"/>
          </p:nvPr>
        </p:nvSpPr>
        <p:spPr>
          <a:xfrm>
            <a:off x="628490" y="5307356"/>
            <a:ext cx="4386855" cy="798344"/>
          </a:xfrm>
        </p:spPr>
        <p:txBody>
          <a:bodyPr anchor="t" anchorCtr="0"/>
          <a:lstStyle>
            <a:lvl1pPr marL="342900" indent="-342900">
              <a:lnSpc>
                <a:spcPts val="3000"/>
              </a:lnSpc>
              <a:spcBef>
                <a:spcPts val="0"/>
              </a:spcBef>
              <a:spcAft>
                <a:spcPts val="0"/>
              </a:spcAft>
              <a:buFont typeface="Arial" panose="020B0604020202020204" pitchFamily="34" charset="0"/>
              <a:buNone/>
              <a:defRPr sz="2200" b="1">
                <a:latin typeface="Calibri" panose="020F0502020204030204" pitchFamily="34" charset="0"/>
                <a:cs typeface="Calibri" panose="020F0502020204030204" pitchFamily="34" charset="0"/>
              </a:defRPr>
            </a:lvl1pPr>
            <a:lvl2pPr>
              <a:buClr>
                <a:schemeClr val="accent2"/>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5pPr>
          </a:lstStyle>
          <a:p>
            <a:pPr lvl="0"/>
            <a:r>
              <a:rPr lang="en-US" dirty="0" err="1"/>
              <a:t>David@AutismWorkforce.com</a:t>
            </a:r>
            <a:endParaRPr lang="en-US" dirty="0"/>
          </a:p>
          <a:p>
            <a:pPr lvl="0"/>
            <a:r>
              <a:rPr lang="en-US" dirty="0"/>
              <a:t>(773) 575-5100</a:t>
            </a:r>
          </a:p>
        </p:txBody>
      </p:sp>
      <p:sp>
        <p:nvSpPr>
          <p:cNvPr id="10" name="Rectangle 9">
            <a:extLst>
              <a:ext uri="{FF2B5EF4-FFF2-40B4-BE49-F238E27FC236}">
                <a16:creationId xmlns:a16="http://schemas.microsoft.com/office/drawing/2014/main" id="{E604EBBF-3ABE-4E20-A0D5-6808CF78ACA4}"/>
              </a:ext>
            </a:extLst>
          </p:cNvPr>
          <p:cNvSpPr/>
          <p:nvPr userDrawn="1"/>
        </p:nvSpPr>
        <p:spPr>
          <a:xfrm>
            <a:off x="-35888" y="6684579"/>
            <a:ext cx="12227888" cy="173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F7884488-C684-4EBA-B39D-A9D079407D82}"/>
              </a:ext>
            </a:extLst>
          </p:cNvPr>
          <p:cNvSpPr>
            <a:spLocks noGrp="1"/>
          </p:cNvSpPr>
          <p:nvPr>
            <p:ph type="body" idx="17" hasCustomPrompt="1"/>
          </p:nvPr>
        </p:nvSpPr>
        <p:spPr>
          <a:xfrm>
            <a:off x="5643835" y="1375700"/>
            <a:ext cx="3428506" cy="518576"/>
          </a:xfrm>
        </p:spPr>
        <p:txBody>
          <a:bodyPr anchor="ctr">
            <a:noAutofit/>
          </a:bodyPr>
          <a:lstStyle>
            <a:lvl1pPr marL="0" indent="0">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David Geslak</a:t>
            </a:r>
          </a:p>
        </p:txBody>
      </p:sp>
      <p:pic>
        <p:nvPicPr>
          <p:cNvPr id="9" name="Picture 8" descr="The Technical Assistance Center for Quality Employment">
            <a:extLst>
              <a:ext uri="{FF2B5EF4-FFF2-40B4-BE49-F238E27FC236}">
                <a16:creationId xmlns:a16="http://schemas.microsoft.com/office/drawing/2014/main" id="{2BF2BB7B-AB40-446C-AE6B-75D004C196C9}"/>
              </a:ext>
            </a:extLst>
          </p:cNvPr>
          <p:cNvPicPr>
            <a:picLocks noChangeAspect="1"/>
          </p:cNvPicPr>
          <p:nvPr userDrawn="1"/>
        </p:nvPicPr>
        <p:blipFill>
          <a:blip r:embed="rId3"/>
          <a:stretch>
            <a:fillRect/>
          </a:stretch>
        </p:blipFill>
        <p:spPr>
          <a:xfrm>
            <a:off x="9500170" y="154821"/>
            <a:ext cx="2345467" cy="1123042"/>
          </a:xfrm>
          <a:prstGeom prst="rect">
            <a:avLst/>
          </a:prstGeom>
        </p:spPr>
      </p:pic>
      <p:sp>
        <p:nvSpPr>
          <p:cNvPr id="11" name="Content Placeholder 2">
            <a:extLst>
              <a:ext uri="{FF2B5EF4-FFF2-40B4-BE49-F238E27FC236}">
                <a16:creationId xmlns:a16="http://schemas.microsoft.com/office/drawing/2014/main" id="{8BCD929D-348A-A94E-9220-10E468B14F2D}"/>
              </a:ext>
            </a:extLst>
          </p:cNvPr>
          <p:cNvSpPr>
            <a:spLocks noGrp="1"/>
          </p:cNvSpPr>
          <p:nvPr>
            <p:ph idx="18" hasCustomPrompt="1"/>
          </p:nvPr>
        </p:nvSpPr>
        <p:spPr>
          <a:xfrm>
            <a:off x="5643835" y="1992112"/>
            <a:ext cx="5675329" cy="3534709"/>
          </a:xfrm>
        </p:spPr>
        <p:txBody>
          <a:bodyPr anchor="t" anchorCtr="0"/>
          <a:lstStyle>
            <a:lvl1pPr marL="342900" indent="-342900">
              <a:lnSpc>
                <a:spcPts val="3000"/>
              </a:lnSpc>
              <a:spcBef>
                <a:spcPts val="0"/>
              </a:spcBef>
              <a:spcAft>
                <a:spcPts val="0"/>
              </a:spcAft>
              <a:buFont typeface="Arial" panose="020B0604020202020204" pitchFamily="34" charset="0"/>
              <a:buNone/>
              <a:defRPr sz="2200" b="1">
                <a:latin typeface="Calibri" panose="020F0502020204030204" pitchFamily="34" charset="0"/>
                <a:cs typeface="Calibri" panose="020F0502020204030204" pitchFamily="34" charset="0"/>
              </a:defRPr>
            </a:lvl1pPr>
            <a:lvl2pPr>
              <a:buClr>
                <a:schemeClr val="accent2"/>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5pPr>
          </a:lstStyle>
          <a:p>
            <a:pPr lvl="0"/>
            <a:r>
              <a:rPr lang="en-US" dirty="0"/>
              <a:t>Founder &amp; President | Autism Workforce</a:t>
            </a:r>
          </a:p>
          <a:p>
            <a:pPr lvl="0"/>
            <a:endParaRPr lang="en-US" dirty="0"/>
          </a:p>
          <a:p>
            <a:pPr lvl="0"/>
            <a:r>
              <a:rPr lang="en-US" dirty="0"/>
              <a:t>Former Job Coach</a:t>
            </a:r>
          </a:p>
        </p:txBody>
      </p:sp>
      <p:pic>
        <p:nvPicPr>
          <p:cNvPr id="4" name="Picture 3" descr="A person in a suit smiling&#10;&#10;Description automatically generated with low confidence">
            <a:extLst>
              <a:ext uri="{FF2B5EF4-FFF2-40B4-BE49-F238E27FC236}">
                <a16:creationId xmlns:a16="http://schemas.microsoft.com/office/drawing/2014/main" id="{F602F3B5-FE0B-C840-8385-3845874BA53E}"/>
              </a:ext>
            </a:extLst>
          </p:cNvPr>
          <p:cNvPicPr>
            <a:picLocks noChangeAspect="1"/>
          </p:cNvPicPr>
          <p:nvPr userDrawn="1"/>
        </p:nvPicPr>
        <p:blipFill>
          <a:blip r:embed="rId4"/>
          <a:stretch>
            <a:fillRect/>
          </a:stretch>
        </p:blipFill>
        <p:spPr>
          <a:xfrm>
            <a:off x="872836" y="1268599"/>
            <a:ext cx="3619500" cy="3670300"/>
          </a:xfrm>
          <a:prstGeom prst="rect">
            <a:avLst/>
          </a:prstGeom>
        </p:spPr>
      </p:pic>
    </p:spTree>
    <p:custDataLst>
      <p:tags r:id="rId1"/>
    </p:custDataLst>
    <p:extLst>
      <p:ext uri="{BB962C8B-B14F-4D97-AF65-F5344CB8AC3E}">
        <p14:creationId xmlns:p14="http://schemas.microsoft.com/office/powerpoint/2010/main" val="372310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2" y="366607"/>
            <a:ext cx="11029616" cy="1215916"/>
          </a:xfrm>
        </p:spPr>
        <p:txBody>
          <a:bodyPr anchor="b" anchorCtr="0"/>
          <a:lstStyle>
            <a:lvl1pPr>
              <a:defRPr cap="none">
                <a:solidFill>
                  <a:schemeClr val="accent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4FFF2571-0D83-4D98-A73A-62A31A44846E}"/>
              </a:ext>
            </a:extLst>
          </p:cNvPr>
          <p:cNvSpPr>
            <a:spLocks noGrp="1"/>
          </p:cNvSpPr>
          <p:nvPr>
            <p:ph idx="13"/>
          </p:nvPr>
        </p:nvSpPr>
        <p:spPr>
          <a:xfrm>
            <a:off x="581192" y="2174329"/>
            <a:ext cx="5788077" cy="3765551"/>
          </a:xfrm>
        </p:spPr>
        <p:txBody>
          <a:bodyPr anchor="t" anchorCtr="0"/>
          <a:lstStyle>
            <a:lvl1pPr marL="0">
              <a:lnSpc>
                <a:spcPts val="3000"/>
              </a:lnSpc>
              <a:spcBef>
                <a:spcPts val="0"/>
              </a:spcBef>
              <a:spcAft>
                <a:spcPts val="0"/>
              </a:spcAft>
              <a:defRPr sz="2200">
                <a:latin typeface="Calibri" panose="020F0502020204030204" pitchFamily="34" charset="0"/>
                <a:cs typeface="Calibri" panose="020F0502020204030204" pitchFamily="34" charset="0"/>
              </a:defRPr>
            </a:lvl1pPr>
            <a:lvl2pPr>
              <a:buClr>
                <a:schemeClr val="accent2"/>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E604EBBF-3ABE-4E20-A0D5-6808CF78ACA4}"/>
              </a:ext>
            </a:extLst>
          </p:cNvPr>
          <p:cNvSpPr/>
          <p:nvPr userDrawn="1"/>
        </p:nvSpPr>
        <p:spPr>
          <a:xfrm>
            <a:off x="2212" y="6684580"/>
            <a:ext cx="12189788" cy="1734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1">
            <a:extLst>
              <a:ext uri="{FF2B5EF4-FFF2-40B4-BE49-F238E27FC236}">
                <a16:creationId xmlns:a16="http://schemas.microsoft.com/office/drawing/2014/main" id="{4FB14AE3-0193-4A9B-B4BE-53F1FC119304}"/>
              </a:ext>
            </a:extLst>
          </p:cNvPr>
          <p:cNvSpPr>
            <a:spLocks noGrp="1"/>
          </p:cNvSpPr>
          <p:nvPr>
            <p:ph type="pic" sz="quarter" idx="10"/>
          </p:nvPr>
        </p:nvSpPr>
        <p:spPr>
          <a:xfrm>
            <a:off x="6892507" y="2786332"/>
            <a:ext cx="2432648" cy="2915004"/>
          </a:xfrm>
        </p:spPr>
        <p:txBody>
          <a:bodyPr/>
          <a:lstStyle/>
          <a:p>
            <a:endParaRPr lang="en-US"/>
          </a:p>
        </p:txBody>
      </p:sp>
      <p:sp>
        <p:nvSpPr>
          <p:cNvPr id="12" name="Rectangle 11">
            <a:extLst>
              <a:ext uri="{FF2B5EF4-FFF2-40B4-BE49-F238E27FC236}">
                <a16:creationId xmlns:a16="http://schemas.microsoft.com/office/drawing/2014/main" id="{9684C164-8B6F-468D-ACAE-E839E7498713}"/>
              </a:ext>
            </a:extLst>
          </p:cNvPr>
          <p:cNvSpPr/>
          <p:nvPr userDrawn="1"/>
        </p:nvSpPr>
        <p:spPr>
          <a:xfrm>
            <a:off x="581192" y="1839011"/>
            <a:ext cx="3157090" cy="1056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3798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ners-multiple imag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8F166-6A7E-4A54-B512-C4DA15F2BC47}"/>
              </a:ext>
            </a:extLst>
          </p:cNvPr>
          <p:cNvSpPr/>
          <p:nvPr userDrawn="1"/>
        </p:nvSpPr>
        <p:spPr>
          <a:xfrm>
            <a:off x="0" y="0"/>
            <a:ext cx="12192000" cy="6858000"/>
          </a:xfrm>
          <a:prstGeom prst="rect">
            <a:avLst/>
          </a:prstGeom>
          <a:gradFill flip="none" rotWithShape="1">
            <a:gsLst>
              <a:gs pos="0">
                <a:schemeClr val="accent4"/>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81193" y="587764"/>
            <a:ext cx="11029616" cy="860036"/>
          </a:xfrm>
        </p:spPr>
        <p:txBody>
          <a:bodyPr anchor="t" anchorCtr="0"/>
          <a:lstStyle>
            <a:lvl1pPr>
              <a:defRPr cap="none">
                <a:solidFill>
                  <a:schemeClr val="accent1"/>
                </a:solidFill>
              </a:defRPr>
            </a:lvl1pPr>
          </a:lstStyle>
          <a:p>
            <a:r>
              <a:rPr lang="en-US" dirty="0"/>
              <a:t>Click to edit master title style</a:t>
            </a:r>
          </a:p>
        </p:txBody>
      </p:sp>
      <p:sp>
        <p:nvSpPr>
          <p:cNvPr id="10" name="Rectangle 9">
            <a:extLst>
              <a:ext uri="{FF2B5EF4-FFF2-40B4-BE49-F238E27FC236}">
                <a16:creationId xmlns:a16="http://schemas.microsoft.com/office/drawing/2014/main" id="{E604EBBF-3ABE-4E20-A0D5-6808CF78ACA4}"/>
              </a:ext>
            </a:extLst>
          </p:cNvPr>
          <p:cNvSpPr/>
          <p:nvPr userDrawn="1"/>
        </p:nvSpPr>
        <p:spPr>
          <a:xfrm>
            <a:off x="-13854" y="6700348"/>
            <a:ext cx="12227888" cy="1734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1">
            <a:extLst>
              <a:ext uri="{FF2B5EF4-FFF2-40B4-BE49-F238E27FC236}">
                <a16:creationId xmlns:a16="http://schemas.microsoft.com/office/drawing/2014/main" id="{4FB14AE3-0193-4A9B-B4BE-53F1FC119304}"/>
              </a:ext>
            </a:extLst>
          </p:cNvPr>
          <p:cNvSpPr>
            <a:spLocks noGrp="1"/>
          </p:cNvSpPr>
          <p:nvPr>
            <p:ph type="pic" sz="quarter" idx="10"/>
          </p:nvPr>
        </p:nvSpPr>
        <p:spPr>
          <a:xfrm>
            <a:off x="616711" y="2006244"/>
            <a:ext cx="1968834" cy="1195160"/>
          </a:xfrm>
        </p:spPr>
        <p:txBody>
          <a:bodyPr/>
          <a:lstStyle/>
          <a:p>
            <a:endParaRPr lang="en-US" dirty="0"/>
          </a:p>
        </p:txBody>
      </p:sp>
      <p:sp>
        <p:nvSpPr>
          <p:cNvPr id="12" name="Rectangle 11">
            <a:extLst>
              <a:ext uri="{FF2B5EF4-FFF2-40B4-BE49-F238E27FC236}">
                <a16:creationId xmlns:a16="http://schemas.microsoft.com/office/drawing/2014/main" id="{9684C164-8B6F-468D-ACAE-E839E7498713}"/>
              </a:ext>
            </a:extLst>
          </p:cNvPr>
          <p:cNvSpPr/>
          <p:nvPr userDrawn="1"/>
        </p:nvSpPr>
        <p:spPr>
          <a:xfrm>
            <a:off x="581192" y="1527095"/>
            <a:ext cx="3157090" cy="121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1">
            <a:extLst>
              <a:ext uri="{FF2B5EF4-FFF2-40B4-BE49-F238E27FC236}">
                <a16:creationId xmlns:a16="http://schemas.microsoft.com/office/drawing/2014/main" id="{6DC8D8C3-C3C8-4F6B-B864-D7777305287D}"/>
              </a:ext>
            </a:extLst>
          </p:cNvPr>
          <p:cNvSpPr>
            <a:spLocks noGrp="1"/>
          </p:cNvSpPr>
          <p:nvPr>
            <p:ph type="pic" sz="quarter" idx="11"/>
          </p:nvPr>
        </p:nvSpPr>
        <p:spPr>
          <a:xfrm>
            <a:off x="2881691" y="1990129"/>
            <a:ext cx="1968834" cy="1195160"/>
          </a:xfrm>
        </p:spPr>
        <p:txBody>
          <a:bodyPr/>
          <a:lstStyle/>
          <a:p>
            <a:endParaRPr lang="en-US"/>
          </a:p>
        </p:txBody>
      </p:sp>
      <p:sp>
        <p:nvSpPr>
          <p:cNvPr id="14" name="Picture Placeholder 11">
            <a:extLst>
              <a:ext uri="{FF2B5EF4-FFF2-40B4-BE49-F238E27FC236}">
                <a16:creationId xmlns:a16="http://schemas.microsoft.com/office/drawing/2014/main" id="{2B5F7C78-3EA3-4362-BA72-FFF4AB70158F}"/>
              </a:ext>
            </a:extLst>
          </p:cNvPr>
          <p:cNvSpPr>
            <a:spLocks noGrp="1"/>
          </p:cNvSpPr>
          <p:nvPr>
            <p:ph type="pic" sz="quarter" idx="12"/>
          </p:nvPr>
        </p:nvSpPr>
        <p:spPr>
          <a:xfrm>
            <a:off x="5146671" y="2006244"/>
            <a:ext cx="1968834" cy="1195160"/>
          </a:xfrm>
        </p:spPr>
        <p:txBody>
          <a:bodyPr/>
          <a:lstStyle/>
          <a:p>
            <a:endParaRPr lang="en-US"/>
          </a:p>
        </p:txBody>
      </p:sp>
      <p:sp>
        <p:nvSpPr>
          <p:cNvPr id="15" name="Picture Placeholder 11">
            <a:extLst>
              <a:ext uri="{FF2B5EF4-FFF2-40B4-BE49-F238E27FC236}">
                <a16:creationId xmlns:a16="http://schemas.microsoft.com/office/drawing/2014/main" id="{CDCE7209-751A-457B-B4F0-24814F633806}"/>
              </a:ext>
            </a:extLst>
          </p:cNvPr>
          <p:cNvSpPr>
            <a:spLocks noGrp="1"/>
          </p:cNvSpPr>
          <p:nvPr>
            <p:ph type="pic" sz="quarter" idx="13"/>
          </p:nvPr>
        </p:nvSpPr>
        <p:spPr>
          <a:xfrm>
            <a:off x="7411651" y="2006244"/>
            <a:ext cx="1968834" cy="1195160"/>
          </a:xfrm>
        </p:spPr>
        <p:txBody>
          <a:bodyPr/>
          <a:lstStyle/>
          <a:p>
            <a:endParaRPr lang="en-US"/>
          </a:p>
        </p:txBody>
      </p:sp>
      <p:sp>
        <p:nvSpPr>
          <p:cNvPr id="16" name="Picture Placeholder 11">
            <a:extLst>
              <a:ext uri="{FF2B5EF4-FFF2-40B4-BE49-F238E27FC236}">
                <a16:creationId xmlns:a16="http://schemas.microsoft.com/office/drawing/2014/main" id="{8AA1BD74-EEA4-490C-9DE4-344005742EAE}"/>
              </a:ext>
            </a:extLst>
          </p:cNvPr>
          <p:cNvSpPr>
            <a:spLocks noGrp="1"/>
          </p:cNvSpPr>
          <p:nvPr>
            <p:ph type="pic" sz="quarter" idx="14"/>
          </p:nvPr>
        </p:nvSpPr>
        <p:spPr>
          <a:xfrm>
            <a:off x="9676631" y="2006244"/>
            <a:ext cx="1968834" cy="1195160"/>
          </a:xfrm>
        </p:spPr>
        <p:txBody>
          <a:bodyPr/>
          <a:lstStyle/>
          <a:p>
            <a:endParaRPr lang="en-US"/>
          </a:p>
        </p:txBody>
      </p:sp>
      <p:sp>
        <p:nvSpPr>
          <p:cNvPr id="17" name="Picture Placeholder 11">
            <a:extLst>
              <a:ext uri="{FF2B5EF4-FFF2-40B4-BE49-F238E27FC236}">
                <a16:creationId xmlns:a16="http://schemas.microsoft.com/office/drawing/2014/main" id="{F0481280-76BC-4537-AAA9-857C87F682B6}"/>
              </a:ext>
            </a:extLst>
          </p:cNvPr>
          <p:cNvSpPr>
            <a:spLocks noGrp="1"/>
          </p:cNvSpPr>
          <p:nvPr>
            <p:ph type="pic" sz="quarter" idx="15"/>
          </p:nvPr>
        </p:nvSpPr>
        <p:spPr>
          <a:xfrm>
            <a:off x="1769448" y="3522166"/>
            <a:ext cx="1968834" cy="1195160"/>
          </a:xfrm>
        </p:spPr>
        <p:txBody>
          <a:bodyPr/>
          <a:lstStyle/>
          <a:p>
            <a:endParaRPr lang="en-US"/>
          </a:p>
        </p:txBody>
      </p:sp>
      <p:sp>
        <p:nvSpPr>
          <p:cNvPr id="18" name="Picture Placeholder 11">
            <a:extLst>
              <a:ext uri="{FF2B5EF4-FFF2-40B4-BE49-F238E27FC236}">
                <a16:creationId xmlns:a16="http://schemas.microsoft.com/office/drawing/2014/main" id="{383D3130-AB0A-45AD-8140-015C4FF1FCE0}"/>
              </a:ext>
            </a:extLst>
          </p:cNvPr>
          <p:cNvSpPr>
            <a:spLocks noGrp="1"/>
          </p:cNvSpPr>
          <p:nvPr>
            <p:ph type="pic" sz="quarter" idx="16"/>
          </p:nvPr>
        </p:nvSpPr>
        <p:spPr>
          <a:xfrm>
            <a:off x="4109222" y="3522166"/>
            <a:ext cx="1968834" cy="1195160"/>
          </a:xfrm>
        </p:spPr>
        <p:txBody>
          <a:bodyPr/>
          <a:lstStyle/>
          <a:p>
            <a:endParaRPr lang="en-US"/>
          </a:p>
        </p:txBody>
      </p:sp>
      <p:sp>
        <p:nvSpPr>
          <p:cNvPr id="19" name="Picture Placeholder 11">
            <a:extLst>
              <a:ext uri="{FF2B5EF4-FFF2-40B4-BE49-F238E27FC236}">
                <a16:creationId xmlns:a16="http://schemas.microsoft.com/office/drawing/2014/main" id="{A62105D4-10D5-4C97-A9DB-7E5B051BE440}"/>
              </a:ext>
            </a:extLst>
          </p:cNvPr>
          <p:cNvSpPr>
            <a:spLocks noGrp="1"/>
          </p:cNvSpPr>
          <p:nvPr>
            <p:ph type="pic" sz="quarter" idx="17"/>
          </p:nvPr>
        </p:nvSpPr>
        <p:spPr>
          <a:xfrm>
            <a:off x="6427234" y="3519881"/>
            <a:ext cx="1968834" cy="1195160"/>
          </a:xfrm>
        </p:spPr>
        <p:txBody>
          <a:bodyPr/>
          <a:lstStyle/>
          <a:p>
            <a:endParaRPr lang="en-US"/>
          </a:p>
        </p:txBody>
      </p:sp>
      <p:sp>
        <p:nvSpPr>
          <p:cNvPr id="20" name="Picture Placeholder 11">
            <a:extLst>
              <a:ext uri="{FF2B5EF4-FFF2-40B4-BE49-F238E27FC236}">
                <a16:creationId xmlns:a16="http://schemas.microsoft.com/office/drawing/2014/main" id="{0ED5BAE8-CCFF-45C9-B51E-3422B313E6BD}"/>
              </a:ext>
            </a:extLst>
          </p:cNvPr>
          <p:cNvSpPr>
            <a:spLocks noGrp="1"/>
          </p:cNvSpPr>
          <p:nvPr>
            <p:ph type="pic" sz="quarter" idx="18"/>
          </p:nvPr>
        </p:nvSpPr>
        <p:spPr>
          <a:xfrm>
            <a:off x="8692214" y="3508551"/>
            <a:ext cx="1968834" cy="1195160"/>
          </a:xfrm>
        </p:spPr>
        <p:txBody>
          <a:bodyPr/>
          <a:lstStyle/>
          <a:p>
            <a:endParaRPr lang="en-US"/>
          </a:p>
        </p:txBody>
      </p:sp>
      <p:sp>
        <p:nvSpPr>
          <p:cNvPr id="21" name="Picture Placeholder 11">
            <a:extLst>
              <a:ext uri="{FF2B5EF4-FFF2-40B4-BE49-F238E27FC236}">
                <a16:creationId xmlns:a16="http://schemas.microsoft.com/office/drawing/2014/main" id="{984EF7F1-6BC0-4680-86E6-F99FA63B0DFB}"/>
              </a:ext>
            </a:extLst>
          </p:cNvPr>
          <p:cNvSpPr>
            <a:spLocks noGrp="1"/>
          </p:cNvSpPr>
          <p:nvPr>
            <p:ph type="pic" sz="quarter" idx="19"/>
          </p:nvPr>
        </p:nvSpPr>
        <p:spPr>
          <a:xfrm>
            <a:off x="2881691" y="5030670"/>
            <a:ext cx="1968834" cy="1195160"/>
          </a:xfrm>
        </p:spPr>
        <p:txBody>
          <a:bodyPr/>
          <a:lstStyle/>
          <a:p>
            <a:endParaRPr lang="en-US"/>
          </a:p>
        </p:txBody>
      </p:sp>
      <p:sp>
        <p:nvSpPr>
          <p:cNvPr id="22" name="Picture Placeholder 11">
            <a:extLst>
              <a:ext uri="{FF2B5EF4-FFF2-40B4-BE49-F238E27FC236}">
                <a16:creationId xmlns:a16="http://schemas.microsoft.com/office/drawing/2014/main" id="{C3330221-7D5F-492E-A550-74BA795898F4}"/>
              </a:ext>
            </a:extLst>
          </p:cNvPr>
          <p:cNvSpPr>
            <a:spLocks noGrp="1"/>
          </p:cNvSpPr>
          <p:nvPr>
            <p:ph type="pic" sz="quarter" idx="20"/>
          </p:nvPr>
        </p:nvSpPr>
        <p:spPr>
          <a:xfrm>
            <a:off x="5172176" y="5018963"/>
            <a:ext cx="1968834" cy="1195160"/>
          </a:xfrm>
        </p:spPr>
        <p:txBody>
          <a:bodyPr/>
          <a:lstStyle/>
          <a:p>
            <a:endParaRPr lang="en-US"/>
          </a:p>
        </p:txBody>
      </p:sp>
      <p:sp>
        <p:nvSpPr>
          <p:cNvPr id="23" name="Picture Placeholder 11">
            <a:extLst>
              <a:ext uri="{FF2B5EF4-FFF2-40B4-BE49-F238E27FC236}">
                <a16:creationId xmlns:a16="http://schemas.microsoft.com/office/drawing/2014/main" id="{20DAEA45-C33C-40A6-B904-1EFEA65F54B4}"/>
              </a:ext>
            </a:extLst>
          </p:cNvPr>
          <p:cNvSpPr>
            <a:spLocks noGrp="1"/>
          </p:cNvSpPr>
          <p:nvPr>
            <p:ph type="pic" sz="quarter" idx="21"/>
          </p:nvPr>
        </p:nvSpPr>
        <p:spPr>
          <a:xfrm>
            <a:off x="7691103" y="5033349"/>
            <a:ext cx="1968834" cy="1195160"/>
          </a:xfrm>
        </p:spPr>
        <p:txBody>
          <a:bodyPr/>
          <a:lstStyle/>
          <a:p>
            <a:endParaRPr lang="en-US"/>
          </a:p>
        </p:txBody>
      </p:sp>
      <p:pic>
        <p:nvPicPr>
          <p:cNvPr id="24" name="Picture 23" descr="The Technical Assistance Center for Quality Employment">
            <a:extLst>
              <a:ext uri="{FF2B5EF4-FFF2-40B4-BE49-F238E27FC236}">
                <a16:creationId xmlns:a16="http://schemas.microsoft.com/office/drawing/2014/main" id="{D1ECBC4C-B6E3-47C2-8AF6-94AD7C79605A}"/>
              </a:ext>
            </a:extLst>
          </p:cNvPr>
          <p:cNvPicPr>
            <a:picLocks noChangeAspect="1"/>
          </p:cNvPicPr>
          <p:nvPr userDrawn="1"/>
        </p:nvPicPr>
        <p:blipFill>
          <a:blip r:embed="rId3"/>
          <a:stretch>
            <a:fillRect/>
          </a:stretch>
        </p:blipFill>
        <p:spPr>
          <a:xfrm>
            <a:off x="9653330" y="381855"/>
            <a:ext cx="2067078" cy="989745"/>
          </a:xfrm>
          <a:prstGeom prst="rect">
            <a:avLst/>
          </a:prstGeom>
        </p:spPr>
      </p:pic>
    </p:spTree>
    <p:custDataLst>
      <p:tags r:id="rId1"/>
    </p:custDataLst>
    <p:extLst>
      <p:ext uri="{BB962C8B-B14F-4D97-AF65-F5344CB8AC3E}">
        <p14:creationId xmlns:p14="http://schemas.microsoft.com/office/powerpoint/2010/main" val="210666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Two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8F166-6A7E-4A54-B512-C4DA15F2BC47}"/>
              </a:ext>
            </a:extLst>
          </p:cNvPr>
          <p:cNvSpPr/>
          <p:nvPr userDrawn="1"/>
        </p:nvSpPr>
        <p:spPr>
          <a:xfrm>
            <a:off x="0" y="0"/>
            <a:ext cx="12192000" cy="6858000"/>
          </a:xfrm>
          <a:prstGeom prst="rect">
            <a:avLst/>
          </a:prstGeom>
          <a:gradFill flip="none" rotWithShape="1">
            <a:gsLst>
              <a:gs pos="0">
                <a:schemeClr val="accent5">
                  <a:lumMod val="20000"/>
                  <a:lumOff val="80000"/>
                </a:schemeClr>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85943" y="384065"/>
            <a:ext cx="11029616" cy="768066"/>
          </a:xfrm>
        </p:spPr>
        <p:txBody>
          <a:bodyPr anchor="t" anchorCtr="0"/>
          <a:lstStyle>
            <a:lvl1pPr>
              <a:defRPr sz="4000" cap="none">
                <a:solidFill>
                  <a:schemeClr val="accent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4FFF2571-0D83-4D98-A73A-62A31A44846E}"/>
              </a:ext>
            </a:extLst>
          </p:cNvPr>
          <p:cNvSpPr>
            <a:spLocks noGrp="1"/>
          </p:cNvSpPr>
          <p:nvPr>
            <p:ph idx="13"/>
          </p:nvPr>
        </p:nvSpPr>
        <p:spPr>
          <a:xfrm>
            <a:off x="581192" y="1717821"/>
            <a:ext cx="5194767" cy="4143229"/>
          </a:xfrm>
        </p:spPr>
        <p:txBody>
          <a:bodyPr anchor="t" anchorCtr="0"/>
          <a:lstStyle>
            <a:lvl1pPr marL="0">
              <a:lnSpc>
                <a:spcPts val="3000"/>
              </a:lnSpc>
              <a:spcBef>
                <a:spcPts val="0"/>
              </a:spcBef>
              <a:spcAft>
                <a:spcPts val="0"/>
              </a:spcAft>
              <a:defRPr sz="2400">
                <a:latin typeface="Calibri" panose="020F0502020204030204" pitchFamily="34" charset="0"/>
                <a:cs typeface="Calibri" panose="020F0502020204030204" pitchFamily="34" charset="0"/>
              </a:defRPr>
            </a:lvl1pPr>
            <a:lvl2pPr>
              <a:buClr>
                <a:schemeClr val="accent2"/>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AF6B21AE-7B21-46AE-9116-DAAB250A4AE7}"/>
              </a:ext>
            </a:extLst>
          </p:cNvPr>
          <p:cNvSpPr>
            <a:spLocks noGrp="1"/>
          </p:cNvSpPr>
          <p:nvPr>
            <p:ph idx="14"/>
          </p:nvPr>
        </p:nvSpPr>
        <p:spPr>
          <a:xfrm>
            <a:off x="6430966" y="1739900"/>
            <a:ext cx="5194767" cy="4143229"/>
          </a:xfrm>
        </p:spPr>
        <p:txBody>
          <a:bodyPr anchor="t" anchorCtr="0"/>
          <a:lstStyle>
            <a:lvl1pPr marL="0">
              <a:lnSpc>
                <a:spcPts val="3000"/>
              </a:lnSpc>
              <a:spcBef>
                <a:spcPts val="0"/>
              </a:spcBef>
              <a:spcAft>
                <a:spcPts val="0"/>
              </a:spcAft>
              <a:defRPr sz="2400">
                <a:latin typeface="Calibri" panose="020F0502020204030204" pitchFamily="34" charset="0"/>
                <a:cs typeface="Calibri" panose="020F0502020204030204" pitchFamily="34" charset="0"/>
              </a:defRPr>
            </a:lvl1pPr>
            <a:lvl2pPr>
              <a:buClr>
                <a:schemeClr val="accent2"/>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E604EBBF-3ABE-4E20-A0D5-6808CF78ACA4}"/>
              </a:ext>
            </a:extLst>
          </p:cNvPr>
          <p:cNvSpPr/>
          <p:nvPr userDrawn="1"/>
        </p:nvSpPr>
        <p:spPr>
          <a:xfrm>
            <a:off x="-35888" y="6684579"/>
            <a:ext cx="12227888" cy="173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e Technical Assistance Center for Quality Employment">
            <a:extLst>
              <a:ext uri="{FF2B5EF4-FFF2-40B4-BE49-F238E27FC236}">
                <a16:creationId xmlns:a16="http://schemas.microsoft.com/office/drawing/2014/main" id="{19D83803-D911-4E69-BA42-B63E337DB2DA}"/>
              </a:ext>
            </a:extLst>
          </p:cNvPr>
          <p:cNvPicPr>
            <a:picLocks noChangeAspect="1"/>
          </p:cNvPicPr>
          <p:nvPr userDrawn="1"/>
        </p:nvPicPr>
        <p:blipFill>
          <a:blip r:embed="rId3"/>
          <a:stretch>
            <a:fillRect/>
          </a:stretch>
        </p:blipFill>
        <p:spPr>
          <a:xfrm>
            <a:off x="478156" y="309118"/>
            <a:ext cx="2931366" cy="1403578"/>
          </a:xfrm>
          <a:prstGeom prst="rect">
            <a:avLst/>
          </a:prstGeom>
        </p:spPr>
      </p:pic>
    </p:spTree>
    <p:custDataLst>
      <p:tags r:id="rId1"/>
    </p:custDataLst>
    <p:extLst>
      <p:ext uri="{BB962C8B-B14F-4D97-AF65-F5344CB8AC3E}">
        <p14:creationId xmlns:p14="http://schemas.microsoft.com/office/powerpoint/2010/main" val="164599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8F166-6A7E-4A54-B512-C4DA15F2BC47}"/>
              </a:ext>
            </a:extLst>
          </p:cNvPr>
          <p:cNvSpPr/>
          <p:nvPr userDrawn="1"/>
        </p:nvSpPr>
        <p:spPr>
          <a:xfrm>
            <a:off x="0" y="0"/>
            <a:ext cx="12192000" cy="6858000"/>
          </a:xfrm>
          <a:prstGeom prst="rect">
            <a:avLst/>
          </a:prstGeom>
          <a:gradFill flip="none" rotWithShape="1">
            <a:gsLst>
              <a:gs pos="0">
                <a:schemeClr val="accent5">
                  <a:lumMod val="20000"/>
                  <a:lumOff val="80000"/>
                </a:schemeClr>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81193" y="587764"/>
            <a:ext cx="11029616" cy="909960"/>
          </a:xfrm>
        </p:spPr>
        <p:txBody>
          <a:bodyPr anchor="t" anchorCtr="0"/>
          <a:lstStyle>
            <a:lvl1pPr>
              <a:defRPr sz="4000" cap="none">
                <a:solidFill>
                  <a:schemeClr val="accent1"/>
                </a:solidFill>
              </a:defRPr>
            </a:lvl1pPr>
          </a:lstStyle>
          <a:p>
            <a:r>
              <a:rPr lang="en-US" dirty="0"/>
              <a:t>Learning Objectives</a:t>
            </a:r>
          </a:p>
        </p:txBody>
      </p:sp>
      <p:sp>
        <p:nvSpPr>
          <p:cNvPr id="8" name="Content Placeholder 2">
            <a:extLst>
              <a:ext uri="{FF2B5EF4-FFF2-40B4-BE49-F238E27FC236}">
                <a16:creationId xmlns:a16="http://schemas.microsoft.com/office/drawing/2014/main" id="{4FFF2571-0D83-4D98-A73A-62A31A44846E}"/>
              </a:ext>
            </a:extLst>
          </p:cNvPr>
          <p:cNvSpPr>
            <a:spLocks noGrp="1"/>
          </p:cNvSpPr>
          <p:nvPr>
            <p:ph idx="13"/>
          </p:nvPr>
        </p:nvSpPr>
        <p:spPr>
          <a:xfrm>
            <a:off x="581192" y="2085489"/>
            <a:ext cx="5788077" cy="3775562"/>
          </a:xfrm>
        </p:spPr>
        <p:txBody>
          <a:bodyPr anchor="t" anchorCtr="0"/>
          <a:lstStyle>
            <a:lvl1pPr marL="0">
              <a:lnSpc>
                <a:spcPts val="3600"/>
              </a:lnSpc>
              <a:spcBef>
                <a:spcPts val="0"/>
              </a:spcBef>
              <a:spcAft>
                <a:spcPts val="0"/>
              </a:spcAft>
              <a:buClr>
                <a:schemeClr val="accent2"/>
              </a:buClr>
              <a:buSzPct val="95000"/>
              <a:buFont typeface="Arial" panose="020B0604020202020204" pitchFamily="34" charset="0"/>
              <a:buChar char="•"/>
              <a:defRPr sz="2800">
                <a:latin typeface="Calibri" panose="020F0502020204030204" pitchFamily="34" charset="0"/>
                <a:cs typeface="Calibri" panose="020F0502020204030204" pitchFamily="34" charset="0"/>
              </a:defRPr>
            </a:lvl1pPr>
            <a:lvl2pPr>
              <a:buClr>
                <a:schemeClr val="accent2"/>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E604EBBF-3ABE-4E20-A0D5-6808CF78ACA4}"/>
              </a:ext>
            </a:extLst>
          </p:cNvPr>
          <p:cNvSpPr/>
          <p:nvPr userDrawn="1"/>
        </p:nvSpPr>
        <p:spPr>
          <a:xfrm>
            <a:off x="-35888" y="6684579"/>
            <a:ext cx="12227888" cy="173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1">
            <a:extLst>
              <a:ext uri="{FF2B5EF4-FFF2-40B4-BE49-F238E27FC236}">
                <a16:creationId xmlns:a16="http://schemas.microsoft.com/office/drawing/2014/main" id="{4FB14AE3-0193-4A9B-B4BE-53F1FC119304}"/>
              </a:ext>
            </a:extLst>
          </p:cNvPr>
          <p:cNvSpPr>
            <a:spLocks noGrp="1"/>
          </p:cNvSpPr>
          <p:nvPr>
            <p:ph type="pic" sz="quarter" idx="10"/>
          </p:nvPr>
        </p:nvSpPr>
        <p:spPr>
          <a:xfrm>
            <a:off x="7596619" y="2413001"/>
            <a:ext cx="3121572" cy="2911340"/>
          </a:xfrm>
        </p:spPr>
        <p:txBody>
          <a:bodyPr/>
          <a:lstStyle/>
          <a:p>
            <a:endParaRPr lang="en-US"/>
          </a:p>
        </p:txBody>
      </p:sp>
      <p:sp>
        <p:nvSpPr>
          <p:cNvPr id="12" name="Rectangle 11">
            <a:extLst>
              <a:ext uri="{FF2B5EF4-FFF2-40B4-BE49-F238E27FC236}">
                <a16:creationId xmlns:a16="http://schemas.microsoft.com/office/drawing/2014/main" id="{9684C164-8B6F-468D-ACAE-E839E7498713}"/>
              </a:ext>
            </a:extLst>
          </p:cNvPr>
          <p:cNvSpPr/>
          <p:nvPr userDrawn="1"/>
        </p:nvSpPr>
        <p:spPr>
          <a:xfrm>
            <a:off x="581192" y="1479125"/>
            <a:ext cx="3157090" cy="121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he Technical Assistance Center for Quality Employment">
            <a:extLst>
              <a:ext uri="{FF2B5EF4-FFF2-40B4-BE49-F238E27FC236}">
                <a16:creationId xmlns:a16="http://schemas.microsoft.com/office/drawing/2014/main" id="{F6E7EA52-2197-4706-8C88-06DB7131D5D2}"/>
              </a:ext>
            </a:extLst>
          </p:cNvPr>
          <p:cNvPicPr>
            <a:picLocks noChangeAspect="1"/>
          </p:cNvPicPr>
          <p:nvPr userDrawn="1"/>
        </p:nvPicPr>
        <p:blipFill>
          <a:blip r:embed="rId3"/>
          <a:stretch>
            <a:fillRect/>
          </a:stretch>
        </p:blipFill>
        <p:spPr>
          <a:xfrm>
            <a:off x="9712597" y="174037"/>
            <a:ext cx="2479403" cy="1187172"/>
          </a:xfrm>
          <a:prstGeom prst="rect">
            <a:avLst/>
          </a:prstGeom>
        </p:spPr>
      </p:pic>
    </p:spTree>
    <p:custDataLst>
      <p:tags r:id="rId1"/>
    </p:custDataLst>
    <p:extLst>
      <p:ext uri="{BB962C8B-B14F-4D97-AF65-F5344CB8AC3E}">
        <p14:creationId xmlns:p14="http://schemas.microsoft.com/office/powerpoint/2010/main" val="145260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image-righ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44C5552-312D-4208-A645-64C2F13F19EE}"/>
              </a:ext>
            </a:extLst>
          </p:cNvPr>
          <p:cNvSpPr/>
          <p:nvPr userDrawn="1"/>
        </p:nvSpPr>
        <p:spPr>
          <a:xfrm>
            <a:off x="0" y="0"/>
            <a:ext cx="12192000" cy="6858000"/>
          </a:xfrm>
          <a:prstGeom prst="rect">
            <a:avLst/>
          </a:prstGeom>
          <a:gradFill flip="none" rotWithShape="1">
            <a:gsLst>
              <a:gs pos="0">
                <a:schemeClr val="accent5">
                  <a:lumMod val="20000"/>
                  <a:lumOff val="80000"/>
                </a:schemeClr>
              </a:gs>
              <a:gs pos="79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490" y="2088964"/>
            <a:ext cx="7243040" cy="3886167"/>
          </a:xfrm>
        </p:spPr>
        <p:txBody>
          <a:bodyPr anchor="t" anchorCtr="0"/>
          <a:lstStyle>
            <a:lvl1pPr marL="0">
              <a:lnSpc>
                <a:spcPts val="3000"/>
              </a:lnSpc>
              <a:spcBef>
                <a:spcPts val="0"/>
              </a:spcBef>
              <a:spcAft>
                <a:spcPts val="0"/>
              </a:spcAft>
              <a:defRPr sz="2200">
                <a:latin typeface="Calibri" panose="020F0502020204030204" pitchFamily="34" charset="0"/>
                <a:cs typeface="Calibri" panose="020F0502020204030204" pitchFamily="34" charset="0"/>
              </a:defRPr>
            </a:lvl1pPr>
            <a:lvl2pPr>
              <a:buClr>
                <a:schemeClr val="accent2"/>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905A4018-29DE-4882-A660-4FD95FA03B17}"/>
              </a:ext>
            </a:extLst>
          </p:cNvPr>
          <p:cNvSpPr/>
          <p:nvPr userDrawn="1"/>
        </p:nvSpPr>
        <p:spPr>
          <a:xfrm>
            <a:off x="-35888" y="6684579"/>
            <a:ext cx="12227888" cy="173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1">
            <a:extLst>
              <a:ext uri="{FF2B5EF4-FFF2-40B4-BE49-F238E27FC236}">
                <a16:creationId xmlns:a16="http://schemas.microsoft.com/office/drawing/2014/main" id="{58E1AF41-04FB-479A-9040-5E02C7103075}"/>
              </a:ext>
            </a:extLst>
          </p:cNvPr>
          <p:cNvSpPr>
            <a:spLocks noGrp="1"/>
          </p:cNvSpPr>
          <p:nvPr>
            <p:ph type="pic" sz="quarter" idx="10"/>
          </p:nvPr>
        </p:nvSpPr>
        <p:spPr>
          <a:xfrm>
            <a:off x="8087711" y="2088964"/>
            <a:ext cx="3121572" cy="3886167"/>
          </a:xfrm>
        </p:spPr>
        <p:txBody>
          <a:bodyPr/>
          <a:lstStyle/>
          <a:p>
            <a:endParaRPr lang="en-US"/>
          </a:p>
        </p:txBody>
      </p:sp>
      <p:sp>
        <p:nvSpPr>
          <p:cNvPr id="17" name="Title 1">
            <a:extLst>
              <a:ext uri="{FF2B5EF4-FFF2-40B4-BE49-F238E27FC236}">
                <a16:creationId xmlns:a16="http://schemas.microsoft.com/office/drawing/2014/main" id="{1943EDB9-7826-488E-9225-C2FF2697BC2A}"/>
              </a:ext>
            </a:extLst>
          </p:cNvPr>
          <p:cNvSpPr>
            <a:spLocks noGrp="1"/>
          </p:cNvSpPr>
          <p:nvPr>
            <p:ph type="ctrTitle" hasCustomPrompt="1"/>
          </p:nvPr>
        </p:nvSpPr>
        <p:spPr>
          <a:xfrm>
            <a:off x="628490" y="396698"/>
            <a:ext cx="10866428" cy="1498777"/>
          </a:xfrm>
          <a:effectLst/>
        </p:spPr>
        <p:txBody>
          <a:bodyPr anchor="t" anchorCtr="0">
            <a:normAutofit/>
          </a:bodyPr>
          <a:lstStyle>
            <a:lvl1pPr>
              <a:lnSpc>
                <a:spcPts val="4800"/>
              </a:lnSpc>
              <a:defRPr sz="4000" cap="none">
                <a:solidFill>
                  <a:schemeClr val="accent1"/>
                </a:solidFill>
              </a:defRPr>
            </a:lvl1pPr>
          </a:lstStyle>
          <a:p>
            <a:r>
              <a:rPr lang="en-US" dirty="0"/>
              <a:t>Click to edit master title style</a:t>
            </a:r>
          </a:p>
        </p:txBody>
      </p:sp>
      <p:pic>
        <p:nvPicPr>
          <p:cNvPr id="7" name="Picture 6" descr="The Technical Assistance Center for Quality Employment">
            <a:extLst>
              <a:ext uri="{FF2B5EF4-FFF2-40B4-BE49-F238E27FC236}">
                <a16:creationId xmlns:a16="http://schemas.microsoft.com/office/drawing/2014/main" id="{E94FBCFE-2406-4BFF-96F7-133AF9B7F02C}"/>
              </a:ext>
            </a:extLst>
          </p:cNvPr>
          <p:cNvPicPr>
            <a:picLocks noChangeAspect="1"/>
          </p:cNvPicPr>
          <p:nvPr userDrawn="1"/>
        </p:nvPicPr>
        <p:blipFill>
          <a:blip r:embed="rId3"/>
          <a:stretch>
            <a:fillRect/>
          </a:stretch>
        </p:blipFill>
        <p:spPr>
          <a:xfrm>
            <a:off x="373821" y="265135"/>
            <a:ext cx="2348598" cy="1124541"/>
          </a:xfrm>
          <a:prstGeom prst="rect">
            <a:avLst/>
          </a:prstGeom>
        </p:spPr>
      </p:pic>
    </p:spTree>
    <p:custDataLst>
      <p:tags r:id="rId1"/>
    </p:custDataLst>
    <p:extLst>
      <p:ext uri="{BB962C8B-B14F-4D97-AF65-F5344CB8AC3E}">
        <p14:creationId xmlns:p14="http://schemas.microsoft.com/office/powerpoint/2010/main" val="2065116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image-righ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44C5552-312D-4208-A645-64C2F13F19EE}"/>
              </a:ext>
            </a:extLst>
          </p:cNvPr>
          <p:cNvSpPr/>
          <p:nvPr userDrawn="1"/>
        </p:nvSpPr>
        <p:spPr>
          <a:xfrm>
            <a:off x="0" y="0"/>
            <a:ext cx="12192000" cy="6858000"/>
          </a:xfrm>
          <a:prstGeom prst="rect">
            <a:avLst/>
          </a:prstGeom>
          <a:gradFill flip="none" rotWithShape="1">
            <a:gsLst>
              <a:gs pos="0">
                <a:schemeClr val="accent5">
                  <a:lumMod val="20000"/>
                  <a:lumOff val="80000"/>
                </a:schemeClr>
              </a:gs>
              <a:gs pos="79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51878" y="2088964"/>
            <a:ext cx="7243040" cy="3886167"/>
          </a:xfrm>
        </p:spPr>
        <p:txBody>
          <a:bodyPr anchor="t" anchorCtr="0"/>
          <a:lstStyle>
            <a:lvl1pPr marL="0">
              <a:lnSpc>
                <a:spcPts val="3000"/>
              </a:lnSpc>
              <a:spcBef>
                <a:spcPts val="0"/>
              </a:spcBef>
              <a:spcAft>
                <a:spcPts val="0"/>
              </a:spcAft>
              <a:defRPr sz="2200">
                <a:latin typeface="Calibri" panose="020F0502020204030204" pitchFamily="34" charset="0"/>
                <a:cs typeface="Calibri" panose="020F0502020204030204" pitchFamily="34" charset="0"/>
              </a:defRPr>
            </a:lvl1pPr>
            <a:lvl2pPr>
              <a:buClr>
                <a:schemeClr val="accent2"/>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905A4018-29DE-4882-A660-4FD95FA03B17}"/>
              </a:ext>
            </a:extLst>
          </p:cNvPr>
          <p:cNvSpPr/>
          <p:nvPr userDrawn="1"/>
        </p:nvSpPr>
        <p:spPr>
          <a:xfrm>
            <a:off x="-35888" y="6684579"/>
            <a:ext cx="12227888" cy="173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1">
            <a:extLst>
              <a:ext uri="{FF2B5EF4-FFF2-40B4-BE49-F238E27FC236}">
                <a16:creationId xmlns:a16="http://schemas.microsoft.com/office/drawing/2014/main" id="{58E1AF41-04FB-479A-9040-5E02C7103075}"/>
              </a:ext>
            </a:extLst>
          </p:cNvPr>
          <p:cNvSpPr>
            <a:spLocks noGrp="1"/>
          </p:cNvSpPr>
          <p:nvPr>
            <p:ph type="pic" sz="quarter" idx="10"/>
          </p:nvPr>
        </p:nvSpPr>
        <p:spPr>
          <a:xfrm>
            <a:off x="628490" y="2088964"/>
            <a:ext cx="3121572" cy="3886167"/>
          </a:xfrm>
        </p:spPr>
        <p:txBody>
          <a:bodyPr/>
          <a:lstStyle/>
          <a:p>
            <a:endParaRPr lang="en-US"/>
          </a:p>
        </p:txBody>
      </p:sp>
      <p:sp>
        <p:nvSpPr>
          <p:cNvPr id="17" name="Title 1">
            <a:extLst>
              <a:ext uri="{FF2B5EF4-FFF2-40B4-BE49-F238E27FC236}">
                <a16:creationId xmlns:a16="http://schemas.microsoft.com/office/drawing/2014/main" id="{1943EDB9-7826-488E-9225-C2FF2697BC2A}"/>
              </a:ext>
            </a:extLst>
          </p:cNvPr>
          <p:cNvSpPr>
            <a:spLocks noGrp="1"/>
          </p:cNvSpPr>
          <p:nvPr>
            <p:ph type="ctrTitle" hasCustomPrompt="1"/>
          </p:nvPr>
        </p:nvSpPr>
        <p:spPr>
          <a:xfrm>
            <a:off x="628490" y="396698"/>
            <a:ext cx="10866428" cy="1498777"/>
          </a:xfrm>
          <a:effectLst/>
        </p:spPr>
        <p:txBody>
          <a:bodyPr anchor="t" anchorCtr="0">
            <a:normAutofit/>
          </a:bodyPr>
          <a:lstStyle>
            <a:lvl1pPr>
              <a:lnSpc>
                <a:spcPts val="4800"/>
              </a:lnSpc>
              <a:defRPr sz="4000" cap="none">
                <a:solidFill>
                  <a:schemeClr val="accent1"/>
                </a:solidFill>
              </a:defRPr>
            </a:lvl1pPr>
          </a:lstStyle>
          <a:p>
            <a:r>
              <a:rPr lang="en-US" dirty="0"/>
              <a:t>Click to edit master title style</a:t>
            </a:r>
          </a:p>
        </p:txBody>
      </p:sp>
      <p:pic>
        <p:nvPicPr>
          <p:cNvPr id="7" name="Picture 6" descr="The Technical Assistance Center for Quality Employment">
            <a:extLst>
              <a:ext uri="{FF2B5EF4-FFF2-40B4-BE49-F238E27FC236}">
                <a16:creationId xmlns:a16="http://schemas.microsoft.com/office/drawing/2014/main" id="{CB847E3E-8320-408B-99F7-8BCB023EA482}"/>
              </a:ext>
            </a:extLst>
          </p:cNvPr>
          <p:cNvPicPr>
            <a:picLocks noChangeAspect="1"/>
          </p:cNvPicPr>
          <p:nvPr userDrawn="1"/>
        </p:nvPicPr>
        <p:blipFill>
          <a:blip r:embed="rId3"/>
          <a:stretch>
            <a:fillRect/>
          </a:stretch>
        </p:blipFill>
        <p:spPr>
          <a:xfrm>
            <a:off x="604271" y="420999"/>
            <a:ext cx="2471438" cy="1183358"/>
          </a:xfrm>
          <a:prstGeom prst="rect">
            <a:avLst/>
          </a:prstGeom>
        </p:spPr>
      </p:pic>
    </p:spTree>
    <p:custDataLst>
      <p:tags r:id="rId1"/>
    </p:custDataLst>
    <p:extLst>
      <p:ext uri="{BB962C8B-B14F-4D97-AF65-F5344CB8AC3E}">
        <p14:creationId xmlns:p14="http://schemas.microsoft.com/office/powerpoint/2010/main" val="351282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E33B06-4407-4240-BDEB-EE049AAEDCE6}"/>
              </a:ext>
            </a:extLst>
          </p:cNvPr>
          <p:cNvSpPr/>
          <p:nvPr userDrawn="1"/>
        </p:nvSpPr>
        <p:spPr>
          <a:xfrm>
            <a:off x="-35888" y="0"/>
            <a:ext cx="12227888" cy="3648974"/>
          </a:xfrm>
          <a:prstGeom prst="rect">
            <a:avLst/>
          </a:prstGeom>
          <a:gradFill flip="none" rotWithShape="1">
            <a:gsLst>
              <a:gs pos="0">
                <a:schemeClr val="accent5">
                  <a:alpha val="0"/>
                </a:schemeClr>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E7A86D6-E86A-42CE-82D7-5AF07326CC2C}"/>
              </a:ext>
            </a:extLst>
          </p:cNvPr>
          <p:cNvSpPr/>
          <p:nvPr userDrawn="1"/>
        </p:nvSpPr>
        <p:spPr>
          <a:xfrm>
            <a:off x="2569780" y="3121573"/>
            <a:ext cx="4020206" cy="173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14DC526-C4F9-4DE9-8BF2-140484E84DF0}"/>
              </a:ext>
            </a:extLst>
          </p:cNvPr>
          <p:cNvSpPr>
            <a:spLocks noGrp="1"/>
          </p:cNvSpPr>
          <p:nvPr>
            <p:ph type="title" hasCustomPrompt="1"/>
          </p:nvPr>
        </p:nvSpPr>
        <p:spPr>
          <a:xfrm>
            <a:off x="2459420" y="1249920"/>
            <a:ext cx="7162800" cy="2045073"/>
          </a:xfrm>
        </p:spPr>
        <p:txBody>
          <a:bodyPr anchor="t" anchorCtr="0"/>
          <a:lstStyle>
            <a:lvl1pPr>
              <a:lnSpc>
                <a:spcPts val="6200"/>
              </a:lnSpc>
              <a:defRPr sz="5400" cap="none">
                <a:solidFill>
                  <a:schemeClr val="accent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06137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52425"/>
            <a:ext cx="11029616" cy="117157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81192" y="1820174"/>
            <a:ext cx="11029616" cy="4167875"/>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latin typeface="Century Gothic" panose="020B0502020202020204" pitchFamily="34" charset="0"/>
              </a:defRPr>
            </a:lvl1pPr>
          </a:lstStyle>
          <a:p>
            <a:fld id="{D074D971-BF43-44C4-886D-4FE59C21F4FE}" type="datetime1">
              <a:rPr lang="en-US" smtClean="0"/>
              <a:t>3/7/22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accent1"/>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accent1"/>
                </a:solidFill>
                <a:latin typeface="Century Gothic" panose="020B0502020202020204" pitchFamily="34" charset="0"/>
              </a:defRPr>
            </a:lvl1pPr>
          </a:lstStyle>
          <a:p>
            <a:fld id="{3A98EE3D-8CD1-4C3F-BD1C-C98C9596463C}" type="slidenum">
              <a:rPr lang="en-US" smtClean="0"/>
              <a:pPr/>
              <a:t>‹#›</a:t>
            </a:fld>
            <a:endParaRPr lang="en-US" dirty="0"/>
          </a:p>
        </p:txBody>
      </p:sp>
      <p:pic>
        <p:nvPicPr>
          <p:cNvPr id="7" name="Picture 6" descr="The Technical Assistance Center for Quality Employment">
            <a:extLst>
              <a:ext uri="{FF2B5EF4-FFF2-40B4-BE49-F238E27FC236}">
                <a16:creationId xmlns:a16="http://schemas.microsoft.com/office/drawing/2014/main" id="{B167852A-84D5-4144-9E95-3B047A630332}"/>
              </a:ext>
            </a:extLst>
          </p:cNvPr>
          <p:cNvPicPr>
            <a:picLocks noChangeAspect="1"/>
          </p:cNvPicPr>
          <p:nvPr userDrawn="1"/>
        </p:nvPicPr>
        <p:blipFill>
          <a:blip r:embed="rId16"/>
          <a:stretch>
            <a:fillRect/>
          </a:stretch>
        </p:blipFill>
        <p:spPr>
          <a:xfrm>
            <a:off x="9327932" y="1820174"/>
            <a:ext cx="2245635" cy="1075240"/>
          </a:xfrm>
          <a:prstGeom prst="rect">
            <a:avLst/>
          </a:prstGeom>
        </p:spPr>
      </p:pic>
    </p:spTree>
    <p:custDataLst>
      <p:tags r:id="rId15"/>
    </p:custDataLst>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72" r:id="rId3"/>
    <p:sldLayoutId id="2147483676" r:id="rId4"/>
    <p:sldLayoutId id="2147483664" r:id="rId5"/>
    <p:sldLayoutId id="2147483677" r:id="rId6"/>
    <p:sldLayoutId id="2147483662" r:id="rId7"/>
    <p:sldLayoutId id="2147483679" r:id="rId8"/>
    <p:sldLayoutId id="2147483673" r:id="rId9"/>
    <p:sldLayoutId id="2147483665" r:id="rId10"/>
    <p:sldLayoutId id="2147483674" r:id="rId11"/>
    <p:sldLayoutId id="2147483678" r:id="rId12"/>
    <p:sldLayoutId id="2147483680" r:id="rId13"/>
  </p:sldLayoutIdLst>
  <p:hf hdr="0" ftr="0" dt="0"/>
  <p:txStyles>
    <p:titleStyle>
      <a:lvl1pPr algn="l" defTabSz="457200" rtl="0" eaLnBrk="1" latinLnBrk="0" hangingPunct="1">
        <a:lnSpc>
          <a:spcPts val="4400"/>
        </a:lnSpc>
        <a:spcBef>
          <a:spcPct val="0"/>
        </a:spcBef>
        <a:buNone/>
        <a:defRPr sz="3600" b="1" i="0" u="none" kern="1200" cap="all">
          <a:solidFill>
            <a:schemeClr val="accent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2"/>
        </a:buClr>
        <a:buSzPct val="92000"/>
        <a:buFont typeface="Arial" panose="020B0604020202020204" pitchFamily="34" charset="0"/>
        <a:buChar char="•"/>
        <a:defRPr sz="2400" b="1"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630000" indent="-306000" algn="l" defTabSz="457200" rtl="0" eaLnBrk="1" latinLnBrk="0" hangingPunct="1">
        <a:spcBef>
          <a:spcPct val="20000"/>
        </a:spcBef>
        <a:spcAft>
          <a:spcPts val="600"/>
        </a:spcAft>
        <a:buClr>
          <a:schemeClr val="accent1"/>
        </a:buClr>
        <a:buSzPct val="92000"/>
        <a:buFont typeface="Arial" panose="020B0604020202020204" pitchFamily="34" charset="0"/>
        <a:buChar char="•"/>
        <a:defRPr sz="2000" b="1" i="0" u="none"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900000" indent="-270000" algn="l" defTabSz="457200" rtl="0" eaLnBrk="1" latinLnBrk="0" hangingPunct="1">
        <a:spcBef>
          <a:spcPct val="20000"/>
        </a:spcBef>
        <a:spcAft>
          <a:spcPts val="600"/>
        </a:spcAft>
        <a:buClr>
          <a:schemeClr val="accent5"/>
        </a:buClr>
        <a:buSzPct val="101000"/>
        <a:buFont typeface="Arial" panose="020B0604020202020204"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242000" indent="-234000" algn="l" defTabSz="457200" rtl="0" eaLnBrk="1" latinLnBrk="0" hangingPunct="1">
        <a:spcBef>
          <a:spcPct val="20000"/>
        </a:spcBef>
        <a:spcAft>
          <a:spcPts val="600"/>
        </a:spcAft>
        <a:buClr>
          <a:schemeClr val="accent3">
            <a:lumMod val="75000"/>
          </a:schemeClr>
        </a:buClr>
        <a:buSzPct val="92000"/>
        <a:buFont typeface="Arial" panose="020B0604020202020204"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602000" indent="-234000" algn="l" defTabSz="457200" rtl="0" eaLnBrk="1" latinLnBrk="0" hangingPunct="1">
        <a:spcBef>
          <a:spcPct val="20000"/>
        </a:spcBef>
        <a:spcAft>
          <a:spcPts val="600"/>
        </a:spcAft>
        <a:buClr>
          <a:schemeClr val="accent5">
            <a:lumMod val="50000"/>
          </a:schemeClr>
        </a:buClr>
        <a:buSzPct val="92000"/>
        <a:buFont typeface="Courier New" panose="02070309020205020404" pitchFamily="49" charset="0"/>
        <a:buChar char="o"/>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YnAUy4BM0w8?feature=oembed" TargetMode="Externa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7.png"/><Relationship Id="rId5" Type="http://schemas.microsoft.com/office/2007/relationships/hdphoto" Target="../media/hdphoto3.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ideo" Target="https://www.youtube.com/embed/dqAPcTxibYg?feature=oembed" TargetMode="Externa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7.xml"/><Relationship Id="rId5" Type="http://schemas.openxmlformats.org/officeDocument/2006/relationships/image" Target="../media/image4.emf"/><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ideo" Target="https://www.youtube.com/embed/oyiUfnofTlM?feature=oembed" TargetMode="Externa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ideo" Target="https://www.youtube.com/embed/Z_w44SaLl6Q?feature=oembed" TargetMode="External"/><Relationship Id="rId5" Type="http://schemas.openxmlformats.org/officeDocument/2006/relationships/image" Target="../media/image48.jpe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23.xml"/><Relationship Id="rId6" Type="http://schemas.openxmlformats.org/officeDocument/2006/relationships/image" Target="../media/image1.png"/><Relationship Id="rId5" Type="http://schemas.openxmlformats.org/officeDocument/2006/relationships/hyperlink" Target="mailto:contact@tacqe.com" TargetMode="External"/><Relationship Id="rId4" Type="http://schemas.openxmlformats.org/officeDocument/2006/relationships/hyperlink" Target="http://www.tacqe.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jpg"/><Relationship Id="rId12" Type="http://schemas.openxmlformats.org/officeDocument/2006/relationships/image" Target="../media/image15.jp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jpg"/><Relationship Id="rId15" Type="http://schemas.openxmlformats.org/officeDocument/2006/relationships/image" Target="../media/image4.emf"/><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20.gi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4A6C-ACBF-45EA-9DF2-A56FED38EC17}"/>
              </a:ext>
            </a:extLst>
          </p:cNvPr>
          <p:cNvSpPr>
            <a:spLocks noGrp="1"/>
          </p:cNvSpPr>
          <p:nvPr>
            <p:ph type="ctrTitle"/>
          </p:nvPr>
        </p:nvSpPr>
        <p:spPr>
          <a:xfrm>
            <a:off x="500510" y="1899733"/>
            <a:ext cx="5371970" cy="2695462"/>
          </a:xfrm>
        </p:spPr>
        <p:txBody>
          <a:bodyPr>
            <a:noAutofit/>
          </a:bodyPr>
          <a:lstStyle/>
          <a:p>
            <a:r>
              <a:rPr lang="en-US" dirty="0"/>
              <a:t>Autism in the Workplace</a:t>
            </a:r>
          </a:p>
        </p:txBody>
      </p:sp>
      <p:sp>
        <p:nvSpPr>
          <p:cNvPr id="3" name="Subtitle 2">
            <a:extLst>
              <a:ext uri="{FF2B5EF4-FFF2-40B4-BE49-F238E27FC236}">
                <a16:creationId xmlns:a16="http://schemas.microsoft.com/office/drawing/2014/main" id="{773B24F8-7940-496A-8001-4E5228468355}"/>
              </a:ext>
            </a:extLst>
          </p:cNvPr>
          <p:cNvSpPr>
            <a:spLocks noGrp="1"/>
          </p:cNvSpPr>
          <p:nvPr>
            <p:ph type="subTitle" idx="1"/>
          </p:nvPr>
        </p:nvSpPr>
        <p:spPr>
          <a:xfrm>
            <a:off x="518544" y="5076798"/>
            <a:ext cx="7677189" cy="1357866"/>
          </a:xfrm>
        </p:spPr>
        <p:txBody>
          <a:bodyPr/>
          <a:lstStyle/>
          <a:p>
            <a:endParaRPr lang="en-US" b="0" i="1" dirty="0">
              <a:solidFill>
                <a:schemeClr val="tx1">
                  <a:lumMod val="75000"/>
                  <a:lumOff val="25000"/>
                </a:schemeClr>
              </a:solidFill>
            </a:endParaRPr>
          </a:p>
        </p:txBody>
      </p:sp>
      <p:sp>
        <p:nvSpPr>
          <p:cNvPr id="11" name="Content Placeholder 7">
            <a:extLst>
              <a:ext uri="{FF2B5EF4-FFF2-40B4-BE49-F238E27FC236}">
                <a16:creationId xmlns:a16="http://schemas.microsoft.com/office/drawing/2014/main" id="{C104C067-46A3-4DF2-A113-4DA1A03E58A1}"/>
              </a:ext>
            </a:extLst>
          </p:cNvPr>
          <p:cNvSpPr txBox="1">
            <a:spLocks/>
          </p:cNvSpPr>
          <p:nvPr/>
        </p:nvSpPr>
        <p:spPr>
          <a:xfrm>
            <a:off x="9478851" y="5666705"/>
            <a:ext cx="2630823" cy="1107104"/>
          </a:xfrm>
          <a:prstGeom prst="rect">
            <a:avLst/>
          </a:prstGeom>
        </p:spPr>
        <p:txBody>
          <a:bodyPr>
            <a:normAutofit fontScale="77500" lnSpcReduction="20000"/>
          </a:bodyPr>
          <a:lstStyle>
            <a:lvl1pPr marL="306000" indent="-306000" algn="l" defTabSz="457200" rtl="0" eaLnBrk="1" latinLnBrk="0" hangingPunct="1">
              <a:lnSpc>
                <a:spcPct val="110000"/>
              </a:lnSpc>
              <a:spcBef>
                <a:spcPct val="20000"/>
              </a:spcBef>
              <a:spcAft>
                <a:spcPts val="600"/>
              </a:spcAft>
              <a:buClr>
                <a:schemeClr val="accent2"/>
              </a:buClr>
              <a:buSzPct val="92000"/>
              <a:buFont typeface="Arial" panose="020B0604020202020204" pitchFamily="34" charset="0"/>
              <a:buChar char="•"/>
              <a:defRPr sz="2400" b="1" kern="1200">
                <a:solidFill>
                  <a:schemeClr val="tx1">
                    <a:lumMod val="75000"/>
                    <a:lumOff val="25000"/>
                  </a:schemeClr>
                </a:solidFill>
                <a:latin typeface="Century Gothic" panose="020B0502020202020204" pitchFamily="34" charset="0"/>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Arial" panose="020B0604020202020204" pitchFamily="34" charset="0"/>
              <a:buChar char="•"/>
              <a:defRPr sz="2000" b="1" i="0" u="none" kern="1200">
                <a:solidFill>
                  <a:schemeClr val="tx1">
                    <a:lumMod val="75000"/>
                    <a:lumOff val="25000"/>
                  </a:schemeClr>
                </a:solidFill>
                <a:latin typeface="Century Gothic" panose="020B0502020202020204" pitchFamily="34" charset="0"/>
                <a:ea typeface="+mn-ea"/>
                <a:cs typeface="+mn-cs"/>
              </a:defRPr>
            </a:lvl2pPr>
            <a:lvl3pPr marL="900000" indent="-270000" algn="l" defTabSz="457200" rtl="0" eaLnBrk="1" latinLnBrk="0" hangingPunct="1">
              <a:spcBef>
                <a:spcPct val="20000"/>
              </a:spcBef>
              <a:spcAft>
                <a:spcPts val="600"/>
              </a:spcAft>
              <a:buClr>
                <a:schemeClr val="accent5"/>
              </a:buClr>
              <a:buSzPct val="101000"/>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242000" indent="-234000" algn="l" defTabSz="457200" rtl="0" eaLnBrk="1" latinLnBrk="0" hangingPunct="1">
              <a:spcBef>
                <a:spcPct val="20000"/>
              </a:spcBef>
              <a:spcAft>
                <a:spcPts val="600"/>
              </a:spcAft>
              <a:buClr>
                <a:schemeClr val="accent3">
                  <a:lumMod val="75000"/>
                </a:schemeClr>
              </a:buClr>
              <a:buSzPct val="92000"/>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1602000" indent="-234000" algn="l" defTabSz="457200" rtl="0" eaLnBrk="1" latinLnBrk="0" hangingPunct="1">
              <a:spcBef>
                <a:spcPct val="20000"/>
              </a:spcBef>
              <a:spcAft>
                <a:spcPts val="600"/>
              </a:spcAft>
              <a:buClr>
                <a:schemeClr val="accent5">
                  <a:lumMod val="50000"/>
                </a:schemeClr>
              </a:buClr>
              <a:buSzPct val="92000"/>
              <a:buFont typeface="Courier New" panose="02070309020205020404" pitchFamily="49" charset="0"/>
              <a:buChar char="o"/>
              <a:defRPr sz="1800" kern="1200">
                <a:solidFill>
                  <a:schemeClr val="tx1">
                    <a:lumMod val="75000"/>
                    <a:lumOff val="25000"/>
                  </a:schemeClr>
                </a:solidFill>
                <a:latin typeface="Century Gothic" panose="020B0502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indent="0" algn="r">
              <a:lnSpc>
                <a:spcPct val="100000"/>
              </a:lnSpc>
              <a:buFont typeface="Arial" panose="020B0604020202020204" pitchFamily="34" charset="0"/>
              <a:buNone/>
            </a:pPr>
            <a:endParaRPr lang="en-US" sz="4400" dirty="0">
              <a:solidFill>
                <a:schemeClr val="accent1"/>
              </a:solidFill>
            </a:endParaRPr>
          </a:p>
          <a:p>
            <a:pPr indent="0" algn="r">
              <a:buFont typeface="Arial" panose="020B0604020202020204" pitchFamily="34" charset="0"/>
              <a:buNone/>
            </a:pPr>
            <a:r>
              <a:rPr lang="en-US" sz="3100" dirty="0">
                <a:solidFill>
                  <a:schemeClr val="accent1"/>
                </a:solidFill>
              </a:rPr>
              <a:t>tacqe.com</a:t>
            </a:r>
          </a:p>
          <a:p>
            <a:pPr algn="r"/>
            <a:endParaRPr lang="en-US" sz="4400" dirty="0">
              <a:solidFill>
                <a:schemeClr val="accent1"/>
              </a:solidFill>
            </a:endParaRPr>
          </a:p>
        </p:txBody>
      </p:sp>
    </p:spTree>
    <p:custDataLst>
      <p:tags r:id="rId1"/>
    </p:custDataLst>
    <p:extLst>
      <p:ext uri="{BB962C8B-B14F-4D97-AF65-F5344CB8AC3E}">
        <p14:creationId xmlns:p14="http://schemas.microsoft.com/office/powerpoint/2010/main" val="1587828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474-0FF2-0C42-92D9-A8BF03E27D2A}"/>
              </a:ext>
            </a:extLst>
          </p:cNvPr>
          <p:cNvSpPr>
            <a:spLocks noGrp="1"/>
          </p:cNvSpPr>
          <p:nvPr>
            <p:ph type="title"/>
          </p:nvPr>
        </p:nvSpPr>
        <p:spPr>
          <a:xfrm>
            <a:off x="581194" y="567010"/>
            <a:ext cx="9243290" cy="909960"/>
          </a:xfrm>
        </p:spPr>
        <p:txBody>
          <a:bodyPr>
            <a:noAutofit/>
          </a:bodyPr>
          <a:lstStyle/>
          <a:p>
            <a:r>
              <a:rPr lang="en-US" sz="3200" dirty="0"/>
              <a:t>What Autism Can Actually Look Like</a:t>
            </a:r>
          </a:p>
        </p:txBody>
      </p:sp>
      <p:pic>
        <p:nvPicPr>
          <p:cNvPr id="7" name="Picture 6">
            <a:extLst>
              <a:ext uri="{FF2B5EF4-FFF2-40B4-BE49-F238E27FC236}">
                <a16:creationId xmlns:a16="http://schemas.microsoft.com/office/drawing/2014/main" id="{8021D45B-5534-1643-8788-7B540A36A5FA}"/>
              </a:ext>
            </a:extLst>
          </p:cNvPr>
          <p:cNvPicPr>
            <a:picLocks noChangeAspect="1"/>
          </p:cNvPicPr>
          <p:nvPr/>
        </p:nvPicPr>
        <p:blipFill rotWithShape="1">
          <a:blip r:embed="rId3"/>
          <a:srcRect t="17019"/>
          <a:stretch/>
        </p:blipFill>
        <p:spPr>
          <a:xfrm>
            <a:off x="624058" y="1791321"/>
            <a:ext cx="7006720" cy="4728011"/>
          </a:xfrm>
          <a:prstGeom prst="rect">
            <a:avLst/>
          </a:prstGeom>
          <a:ln w="22225">
            <a:solidFill>
              <a:schemeClr val="accent1"/>
            </a:solidFill>
          </a:ln>
        </p:spPr>
      </p:pic>
      <p:sp>
        <p:nvSpPr>
          <p:cNvPr id="5" name="TextBox 4">
            <a:extLst>
              <a:ext uri="{FF2B5EF4-FFF2-40B4-BE49-F238E27FC236}">
                <a16:creationId xmlns:a16="http://schemas.microsoft.com/office/drawing/2014/main" id="{E6E5CF0C-BFEF-214B-9F0C-260907F898E5}"/>
              </a:ext>
            </a:extLst>
          </p:cNvPr>
          <p:cNvSpPr txBox="1"/>
          <p:nvPr/>
        </p:nvSpPr>
        <p:spPr>
          <a:xfrm>
            <a:off x="7888405" y="2407986"/>
            <a:ext cx="3968087" cy="1569660"/>
          </a:xfrm>
          <a:prstGeom prst="rect">
            <a:avLst/>
          </a:prstGeom>
          <a:noFill/>
        </p:spPr>
        <p:txBody>
          <a:bodyPr wrap="square">
            <a:spAutoFit/>
          </a:bodyPr>
          <a:lstStyle/>
          <a:p>
            <a:pPr algn="ctr"/>
            <a:r>
              <a:rPr lang="en-US" sz="2400" dirty="0"/>
              <a:t>“If you’ve met one person with autism, you’ve met one person with autism.” </a:t>
            </a:r>
          </a:p>
          <a:p>
            <a:pPr algn="ctr"/>
            <a:r>
              <a:rPr lang="en-US" sz="2400" dirty="0"/>
              <a:t>- Dr. Stephen Shore </a:t>
            </a:r>
          </a:p>
        </p:txBody>
      </p:sp>
    </p:spTree>
    <p:extLst>
      <p:ext uri="{BB962C8B-B14F-4D97-AF65-F5344CB8AC3E}">
        <p14:creationId xmlns:p14="http://schemas.microsoft.com/office/powerpoint/2010/main" val="1908000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descr="Companies seeking out potential employees with autism">
            <a:hlinkClick r:id="" action="ppaction://media"/>
            <a:extLst>
              <a:ext uri="{FF2B5EF4-FFF2-40B4-BE49-F238E27FC236}">
                <a16:creationId xmlns:a16="http://schemas.microsoft.com/office/drawing/2014/main" id="{C10AF99B-BBC3-5548-A191-4E99A0DA0E76}"/>
              </a:ext>
            </a:extLst>
          </p:cNvPr>
          <p:cNvPicPr>
            <a:picLocks noRot="1" noChangeAspect="1"/>
          </p:cNvPicPr>
          <p:nvPr>
            <a:videoFile r:link="rId1"/>
          </p:nvPr>
        </p:nvPicPr>
        <p:blipFill>
          <a:blip r:embed="rId4"/>
          <a:stretch>
            <a:fillRect/>
          </a:stretch>
        </p:blipFill>
        <p:spPr>
          <a:xfrm>
            <a:off x="781050" y="643467"/>
            <a:ext cx="10245096" cy="5788480"/>
          </a:xfrm>
          <a:prstGeom prst="rect">
            <a:avLst/>
          </a:prstGeom>
        </p:spPr>
      </p:pic>
    </p:spTree>
    <p:extLst>
      <p:ext uri="{BB962C8B-B14F-4D97-AF65-F5344CB8AC3E}">
        <p14:creationId xmlns:p14="http://schemas.microsoft.com/office/powerpoint/2010/main" val="121012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7417-041B-9443-9288-619395B7989F}"/>
              </a:ext>
            </a:extLst>
          </p:cNvPr>
          <p:cNvSpPr>
            <a:spLocks noGrp="1"/>
          </p:cNvSpPr>
          <p:nvPr>
            <p:ph type="title"/>
          </p:nvPr>
        </p:nvSpPr>
        <p:spPr>
          <a:xfrm>
            <a:off x="581192" y="306410"/>
            <a:ext cx="8281453" cy="909960"/>
          </a:xfrm>
        </p:spPr>
        <p:txBody>
          <a:bodyPr>
            <a:normAutofit fontScale="90000"/>
          </a:bodyPr>
          <a:lstStyle/>
          <a:p>
            <a:r>
              <a:rPr lang="en-US" dirty="0"/>
              <a:t>The Misunderstanding of those with ASD in the Workplace</a:t>
            </a:r>
          </a:p>
        </p:txBody>
      </p:sp>
      <p:sp>
        <p:nvSpPr>
          <p:cNvPr id="3" name="Content Placeholder 2">
            <a:extLst>
              <a:ext uri="{FF2B5EF4-FFF2-40B4-BE49-F238E27FC236}">
                <a16:creationId xmlns:a16="http://schemas.microsoft.com/office/drawing/2014/main" id="{5C8A594E-DC4E-0C4F-BD0D-42FBBE3FCF53}"/>
              </a:ext>
            </a:extLst>
          </p:cNvPr>
          <p:cNvSpPr>
            <a:spLocks noGrp="1"/>
          </p:cNvSpPr>
          <p:nvPr>
            <p:ph idx="13"/>
          </p:nvPr>
        </p:nvSpPr>
        <p:spPr>
          <a:xfrm>
            <a:off x="1929233" y="2187534"/>
            <a:ext cx="6505408" cy="3163398"/>
          </a:xfrm>
        </p:spPr>
        <p:txBody>
          <a:bodyPr>
            <a:normAutofit/>
          </a:bodyPr>
          <a:lstStyle/>
          <a:p>
            <a:pPr>
              <a:lnSpc>
                <a:spcPct val="100000"/>
              </a:lnSpc>
            </a:pPr>
            <a:r>
              <a:rPr lang="en-US" b="0" dirty="0">
                <a:latin typeface="+mn-lt"/>
              </a:rPr>
              <a:t>Only those perceived as high end of the spectrum can work </a:t>
            </a:r>
          </a:p>
          <a:p>
            <a:pPr indent="0">
              <a:lnSpc>
                <a:spcPct val="100000"/>
              </a:lnSpc>
              <a:buNone/>
            </a:pPr>
            <a:endParaRPr lang="en-US" sz="2000" b="0" dirty="0">
              <a:latin typeface="+mn-lt"/>
            </a:endParaRPr>
          </a:p>
          <a:p>
            <a:pPr>
              <a:lnSpc>
                <a:spcPct val="200000"/>
              </a:lnSpc>
            </a:pPr>
            <a:r>
              <a:rPr lang="en-US" b="0" dirty="0">
                <a:latin typeface="+mn-lt"/>
              </a:rPr>
              <a:t>College degree</a:t>
            </a:r>
          </a:p>
          <a:p>
            <a:pPr>
              <a:lnSpc>
                <a:spcPct val="200000"/>
              </a:lnSpc>
            </a:pPr>
            <a:r>
              <a:rPr lang="en-US" b="0" dirty="0">
                <a:latin typeface="+mn-lt"/>
              </a:rPr>
              <a:t>Tech, finance, and coding</a:t>
            </a:r>
          </a:p>
        </p:txBody>
      </p:sp>
      <p:pic>
        <p:nvPicPr>
          <p:cNvPr id="5" name="Picture 4" descr="Icon&#10;&#10;Description automatically generated">
            <a:extLst>
              <a:ext uri="{FF2B5EF4-FFF2-40B4-BE49-F238E27FC236}">
                <a16:creationId xmlns:a16="http://schemas.microsoft.com/office/drawing/2014/main" id="{64C6CE89-311F-7947-B75C-AFA5550F9524}"/>
              </a:ext>
            </a:extLst>
          </p:cNvPr>
          <p:cNvPicPr>
            <a:picLocks noChangeAspect="1"/>
          </p:cNvPicPr>
          <p:nvPr/>
        </p:nvPicPr>
        <p:blipFill>
          <a:blip r:embed="rId2">
            <a:extLst>
              <a:ext uri="{BEBA8EAE-BF5A-486C-A8C5-ECC9F3942E4B}">
                <a14:imgProps xmlns:a14="http://schemas.microsoft.com/office/drawing/2010/main">
                  <a14:imgLayer r:embed="rId3">
                    <a14:imgEffect>
                      <a14:saturation sat="162000"/>
                    </a14:imgEffect>
                    <a14:imgEffect>
                      <a14:brightnessContrast bright="-44000"/>
                    </a14:imgEffect>
                  </a14:imgLayer>
                </a14:imgProps>
              </a:ext>
            </a:extLst>
          </a:blip>
          <a:stretch>
            <a:fillRect/>
          </a:stretch>
        </p:blipFill>
        <p:spPr>
          <a:xfrm>
            <a:off x="1162751" y="3536588"/>
            <a:ext cx="621436" cy="621436"/>
          </a:xfrm>
          <a:prstGeom prst="rect">
            <a:avLst/>
          </a:prstGeom>
        </p:spPr>
      </p:pic>
      <p:pic>
        <p:nvPicPr>
          <p:cNvPr id="7" name="Picture 6" descr="Icon&#10;&#10;Description automatically generated">
            <a:extLst>
              <a:ext uri="{FF2B5EF4-FFF2-40B4-BE49-F238E27FC236}">
                <a16:creationId xmlns:a16="http://schemas.microsoft.com/office/drawing/2014/main" id="{1148B6F5-71EE-8C4C-AA9A-D431A0D21575}"/>
              </a:ext>
            </a:extLst>
          </p:cNvPr>
          <p:cNvPicPr>
            <a:picLocks noChangeAspect="1"/>
          </p:cNvPicPr>
          <p:nvPr/>
        </p:nvPicPr>
        <p:blipFill>
          <a:blip r:embed="rId4">
            <a:extLst>
              <a:ext uri="{BEBA8EAE-BF5A-486C-A8C5-ECC9F3942E4B}">
                <a14:imgProps xmlns:a14="http://schemas.microsoft.com/office/drawing/2010/main">
                  <a14:imgLayer r:embed="rId5">
                    <a14:imgEffect>
                      <a14:saturation sat="162000"/>
                    </a14:imgEffect>
                    <a14:imgEffect>
                      <a14:brightnessContrast bright="-44000"/>
                    </a14:imgEffect>
                  </a14:imgLayer>
                </a14:imgProps>
              </a:ext>
            </a:extLst>
          </a:blip>
          <a:stretch>
            <a:fillRect/>
          </a:stretch>
        </p:blipFill>
        <p:spPr>
          <a:xfrm>
            <a:off x="1078086" y="2232224"/>
            <a:ext cx="754956" cy="754956"/>
          </a:xfrm>
          <a:prstGeom prst="rect">
            <a:avLst/>
          </a:prstGeom>
        </p:spPr>
      </p:pic>
      <p:pic>
        <p:nvPicPr>
          <p:cNvPr id="9" name="Picture 8" descr="Icon&#10;&#10;Description automatically generated">
            <a:extLst>
              <a:ext uri="{FF2B5EF4-FFF2-40B4-BE49-F238E27FC236}">
                <a16:creationId xmlns:a16="http://schemas.microsoft.com/office/drawing/2014/main" id="{64C4CD19-96A7-4548-9241-8C7575761FB8}"/>
              </a:ext>
            </a:extLst>
          </p:cNvPr>
          <p:cNvPicPr>
            <a:picLocks noChangeAspect="1"/>
          </p:cNvPicPr>
          <p:nvPr/>
        </p:nvPicPr>
        <p:blipFill>
          <a:blip r:embed="rId6">
            <a:extLst>
              <a:ext uri="{BEBA8EAE-BF5A-486C-A8C5-ECC9F3942E4B}">
                <a14:imgProps xmlns:a14="http://schemas.microsoft.com/office/drawing/2010/main">
                  <a14:imgLayer r:embed="rId7">
                    <a14:imgEffect>
                      <a14:saturation sat="162000"/>
                    </a14:imgEffect>
                    <a14:imgEffect>
                      <a14:brightnessContrast bright="-47000"/>
                    </a14:imgEffect>
                  </a14:imgLayer>
                </a14:imgProps>
              </a:ext>
            </a:extLst>
          </a:blip>
          <a:stretch>
            <a:fillRect/>
          </a:stretch>
        </p:blipFill>
        <p:spPr>
          <a:xfrm>
            <a:off x="1179686" y="4533564"/>
            <a:ext cx="621436" cy="621436"/>
          </a:xfrm>
          <a:prstGeom prst="rect">
            <a:avLst/>
          </a:prstGeom>
        </p:spPr>
      </p:pic>
      <p:sp>
        <p:nvSpPr>
          <p:cNvPr id="10" name="TextBox 9">
            <a:extLst>
              <a:ext uri="{FF2B5EF4-FFF2-40B4-BE49-F238E27FC236}">
                <a16:creationId xmlns:a16="http://schemas.microsoft.com/office/drawing/2014/main" id="{CB5A4B80-23CE-4C41-ADCD-C2CE816E22DF}"/>
              </a:ext>
            </a:extLst>
          </p:cNvPr>
          <p:cNvSpPr txBox="1"/>
          <p:nvPr/>
        </p:nvSpPr>
        <p:spPr>
          <a:xfrm>
            <a:off x="1219204" y="5604935"/>
            <a:ext cx="7112000" cy="461665"/>
          </a:xfrm>
          <a:prstGeom prst="rect">
            <a:avLst/>
          </a:prstGeom>
          <a:solidFill>
            <a:schemeClr val="accent1"/>
          </a:solidFill>
        </p:spPr>
        <p:txBody>
          <a:bodyPr wrap="square" rtlCol="0">
            <a:spAutoFit/>
          </a:bodyPr>
          <a:lstStyle/>
          <a:p>
            <a:r>
              <a:rPr lang="en-US" sz="2400" dirty="0">
                <a:solidFill>
                  <a:schemeClr val="bg1"/>
                </a:solidFill>
              </a:rPr>
              <a:t>Unemployment rate among those with autism is 85%</a:t>
            </a:r>
          </a:p>
        </p:txBody>
      </p:sp>
    </p:spTree>
    <p:extLst>
      <p:ext uri="{BB962C8B-B14F-4D97-AF65-F5344CB8AC3E}">
        <p14:creationId xmlns:p14="http://schemas.microsoft.com/office/powerpoint/2010/main" val="60087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descr="Empowering Companies to Hire Autistic Adults">
            <a:hlinkClick r:id="" action="ppaction://media"/>
            <a:extLst>
              <a:ext uri="{FF2B5EF4-FFF2-40B4-BE49-F238E27FC236}">
                <a16:creationId xmlns:a16="http://schemas.microsoft.com/office/drawing/2014/main" id="{5ABA5653-4AA1-8644-9601-8B1D4154A9CE}"/>
              </a:ext>
            </a:extLst>
          </p:cNvPr>
          <p:cNvPicPr>
            <a:picLocks noRot="1" noChangeAspect="1"/>
          </p:cNvPicPr>
          <p:nvPr>
            <a:videoFile r:link="rId1"/>
          </p:nvPr>
        </p:nvPicPr>
        <p:blipFill>
          <a:blip r:embed="rId4"/>
          <a:stretch>
            <a:fillRect/>
          </a:stretch>
        </p:blipFill>
        <p:spPr>
          <a:xfrm>
            <a:off x="1165853" y="643467"/>
            <a:ext cx="9860293" cy="5571066"/>
          </a:xfrm>
          <a:prstGeom prst="rect">
            <a:avLst/>
          </a:prstGeom>
        </p:spPr>
      </p:pic>
    </p:spTree>
    <p:extLst>
      <p:ext uri="{BB962C8B-B14F-4D97-AF65-F5344CB8AC3E}">
        <p14:creationId xmlns:p14="http://schemas.microsoft.com/office/powerpoint/2010/main" val="17804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B661-C2AC-6642-B402-FCB1436E0C98}"/>
              </a:ext>
            </a:extLst>
          </p:cNvPr>
          <p:cNvSpPr>
            <a:spLocks noGrp="1"/>
          </p:cNvSpPr>
          <p:nvPr>
            <p:ph type="title"/>
          </p:nvPr>
        </p:nvSpPr>
        <p:spPr/>
        <p:txBody>
          <a:bodyPr/>
          <a:lstStyle/>
          <a:p>
            <a:r>
              <a:rPr lang="en-US" dirty="0"/>
              <a:t>Levels of Support for those with ASD</a:t>
            </a:r>
          </a:p>
        </p:txBody>
      </p:sp>
      <p:graphicFrame>
        <p:nvGraphicFramePr>
          <p:cNvPr id="5" name="Table 5">
            <a:extLst>
              <a:ext uri="{FF2B5EF4-FFF2-40B4-BE49-F238E27FC236}">
                <a16:creationId xmlns:a16="http://schemas.microsoft.com/office/drawing/2014/main" id="{811E6C5B-DA8F-8E48-9D95-911AD463A37F}"/>
              </a:ext>
            </a:extLst>
          </p:cNvPr>
          <p:cNvGraphicFramePr>
            <a:graphicFrameLocks noGrp="1"/>
          </p:cNvGraphicFramePr>
          <p:nvPr>
            <p:ph idx="13"/>
            <p:extLst>
              <p:ext uri="{D42A27DB-BD31-4B8C-83A1-F6EECF244321}">
                <p14:modId xmlns:p14="http://schemas.microsoft.com/office/powerpoint/2010/main" val="3475118211"/>
              </p:ext>
            </p:extLst>
          </p:nvPr>
        </p:nvGraphicFramePr>
        <p:xfrm>
          <a:off x="592916" y="1650609"/>
          <a:ext cx="8316789" cy="4767337"/>
        </p:xfrm>
        <a:graphic>
          <a:graphicData uri="http://schemas.openxmlformats.org/drawingml/2006/table">
            <a:tbl>
              <a:tblPr firstRow="1" bandRow="1">
                <a:tableStyleId>{5C22544A-7EE6-4342-B048-85BDC9FD1C3A}</a:tableStyleId>
              </a:tblPr>
              <a:tblGrid>
                <a:gridCol w="2877282">
                  <a:extLst>
                    <a:ext uri="{9D8B030D-6E8A-4147-A177-3AD203B41FA5}">
                      <a16:colId xmlns:a16="http://schemas.microsoft.com/office/drawing/2014/main" val="1803828567"/>
                    </a:ext>
                  </a:extLst>
                </a:gridCol>
                <a:gridCol w="2667244">
                  <a:extLst>
                    <a:ext uri="{9D8B030D-6E8A-4147-A177-3AD203B41FA5}">
                      <a16:colId xmlns:a16="http://schemas.microsoft.com/office/drawing/2014/main" val="3920323528"/>
                    </a:ext>
                  </a:extLst>
                </a:gridCol>
                <a:gridCol w="2772263">
                  <a:extLst>
                    <a:ext uri="{9D8B030D-6E8A-4147-A177-3AD203B41FA5}">
                      <a16:colId xmlns:a16="http://schemas.microsoft.com/office/drawing/2014/main" val="1665732828"/>
                    </a:ext>
                  </a:extLst>
                </a:gridCol>
              </a:tblGrid>
              <a:tr h="469657">
                <a:tc>
                  <a:txBody>
                    <a:bodyPr/>
                    <a:lstStyle/>
                    <a:p>
                      <a:r>
                        <a:rPr lang="en-US" sz="1400" b="1" dirty="0"/>
                        <a:t>Severity Level</a:t>
                      </a:r>
                    </a:p>
                  </a:txBody>
                  <a:tcPr/>
                </a:tc>
                <a:tc>
                  <a:txBody>
                    <a:bodyPr/>
                    <a:lstStyle/>
                    <a:p>
                      <a:r>
                        <a:rPr lang="en-US" sz="1400" dirty="0"/>
                        <a:t>Social Communication</a:t>
                      </a:r>
                    </a:p>
                  </a:txBody>
                  <a:tcPr/>
                </a:tc>
                <a:tc>
                  <a:txBody>
                    <a:bodyPr/>
                    <a:lstStyle/>
                    <a:p>
                      <a:r>
                        <a:rPr lang="en-US" sz="1400" dirty="0"/>
                        <a:t>Restricted, repetitive behaviors</a:t>
                      </a:r>
                    </a:p>
                  </a:txBody>
                  <a:tcPr/>
                </a:tc>
                <a:extLst>
                  <a:ext uri="{0D108BD9-81ED-4DB2-BD59-A6C34878D82A}">
                    <a16:rowId xmlns:a16="http://schemas.microsoft.com/office/drawing/2014/main" val="3649724774"/>
                  </a:ext>
                </a:extLst>
              </a:tr>
              <a:tr h="418375">
                <a:tc>
                  <a:txBody>
                    <a:bodyPr/>
                    <a:lstStyle/>
                    <a:p>
                      <a:r>
                        <a:rPr lang="en-US" sz="1600" dirty="0"/>
                        <a:t>Level 3 </a:t>
                      </a:r>
                    </a:p>
                    <a:p>
                      <a:r>
                        <a:rPr lang="en-US" sz="1600" dirty="0"/>
                        <a:t>“Requiring very substantial support”</a:t>
                      </a:r>
                    </a:p>
                  </a:txBody>
                  <a:tcPr/>
                </a:tc>
                <a:tc>
                  <a:txBody>
                    <a:bodyPr/>
                    <a:lstStyle/>
                    <a:p>
                      <a:r>
                        <a:rPr lang="en-US" sz="1100" b="0" i="0" u="sng" kern="1200" dirty="0">
                          <a:solidFill>
                            <a:schemeClr val="dk1"/>
                          </a:solidFill>
                          <a:effectLst/>
                          <a:latin typeface="+mn-lt"/>
                          <a:ea typeface="+mn-ea"/>
                          <a:cs typeface="+mn-cs"/>
                        </a:rPr>
                        <a:t>Severe deficits </a:t>
                      </a:r>
                      <a:r>
                        <a:rPr lang="en-US" sz="1100" b="0" i="0" kern="1200" dirty="0">
                          <a:solidFill>
                            <a:schemeClr val="dk1"/>
                          </a:solidFill>
                          <a:effectLst/>
                          <a:latin typeface="+mn-lt"/>
                          <a:ea typeface="+mn-ea"/>
                          <a:cs typeface="+mn-cs"/>
                        </a:rPr>
                        <a:t>in verbal and nonverbal social communication skills cause severe impairments in functioning, very limited initiation of social interactions, and </a:t>
                      </a:r>
                      <a:r>
                        <a:rPr lang="en-US" sz="1100" b="0" i="1" kern="1200" dirty="0">
                          <a:solidFill>
                            <a:schemeClr val="dk1"/>
                          </a:solidFill>
                          <a:effectLst/>
                          <a:latin typeface="+mn-lt"/>
                          <a:ea typeface="+mn-ea"/>
                          <a:cs typeface="+mn-cs"/>
                        </a:rPr>
                        <a:t>minimal response </a:t>
                      </a:r>
                      <a:r>
                        <a:rPr lang="en-US" sz="1100" b="0" i="0" kern="1200" dirty="0">
                          <a:solidFill>
                            <a:schemeClr val="dk1"/>
                          </a:solidFill>
                          <a:effectLst/>
                          <a:latin typeface="+mn-lt"/>
                          <a:ea typeface="+mn-ea"/>
                          <a:cs typeface="+mn-cs"/>
                        </a:rPr>
                        <a:t>to social overtures from others.</a:t>
                      </a:r>
                      <a:endParaRPr lang="en-US" sz="1100" dirty="0"/>
                    </a:p>
                  </a:txBody>
                  <a:tcPr/>
                </a:tc>
                <a:tc>
                  <a:txBody>
                    <a:bodyPr/>
                    <a:lstStyle/>
                    <a:p>
                      <a:pPr marL="171450" indent="-171450">
                        <a:buFont typeface="Arial" panose="020B0604020202020204" pitchFamily="34" charset="0"/>
                        <a:buChar char="•"/>
                      </a:pPr>
                      <a:r>
                        <a:rPr lang="en-US" sz="1100" b="0" i="0" kern="1200" dirty="0">
                          <a:solidFill>
                            <a:schemeClr val="dk1"/>
                          </a:solidFill>
                          <a:effectLst/>
                          <a:latin typeface="+mn-lt"/>
                          <a:ea typeface="+mn-ea"/>
                          <a:cs typeface="+mn-cs"/>
                        </a:rPr>
                        <a:t>Inflexibility of behavior, extreme difficulty coping with change, or other restricted/repetitive </a:t>
                      </a:r>
                    </a:p>
                    <a:p>
                      <a:pPr marL="171450" indent="-171450">
                        <a:buFont typeface="Arial" panose="020B0604020202020204" pitchFamily="34" charset="0"/>
                        <a:buChar char="•"/>
                      </a:pPr>
                      <a:r>
                        <a:rPr lang="en-US" sz="1100" b="0" i="0" kern="1200" dirty="0">
                          <a:solidFill>
                            <a:schemeClr val="dk1"/>
                          </a:solidFill>
                          <a:effectLst/>
                          <a:latin typeface="+mn-lt"/>
                          <a:ea typeface="+mn-ea"/>
                          <a:cs typeface="+mn-cs"/>
                        </a:rPr>
                        <a:t>Behaviors markedly interfere with functioning in all spheres</a:t>
                      </a:r>
                    </a:p>
                    <a:p>
                      <a:pPr marL="171450" indent="-171450">
                        <a:buFont typeface="Arial" panose="020B0604020202020204" pitchFamily="34" charset="0"/>
                        <a:buChar char="•"/>
                      </a:pPr>
                      <a:r>
                        <a:rPr lang="en-US" sz="1100" b="0" i="0" kern="1200" dirty="0">
                          <a:solidFill>
                            <a:schemeClr val="dk1"/>
                          </a:solidFill>
                          <a:effectLst/>
                          <a:latin typeface="+mn-lt"/>
                          <a:ea typeface="+mn-ea"/>
                          <a:cs typeface="+mn-cs"/>
                        </a:rPr>
                        <a:t>Great distress/difficulty changing focus or action</a:t>
                      </a:r>
                      <a:endParaRPr lang="en-US" sz="1100" dirty="0"/>
                    </a:p>
                  </a:txBody>
                  <a:tcPr/>
                </a:tc>
                <a:extLst>
                  <a:ext uri="{0D108BD9-81ED-4DB2-BD59-A6C34878D82A}">
                    <a16:rowId xmlns:a16="http://schemas.microsoft.com/office/drawing/2014/main" val="1966205962"/>
                  </a:ext>
                </a:extLst>
              </a:tr>
              <a:tr h="4183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Level 2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“Requiring substantial support”</a:t>
                      </a:r>
                    </a:p>
                    <a:p>
                      <a:endParaRPr lang="en-US" sz="1600" dirty="0"/>
                    </a:p>
                  </a:txBody>
                  <a:tcPr/>
                </a:tc>
                <a:tc>
                  <a:txBody>
                    <a:bodyPr/>
                    <a:lstStyle/>
                    <a:p>
                      <a:pPr algn="l"/>
                      <a:r>
                        <a:rPr lang="en-US" sz="1100" b="0" i="0" u="sng" kern="1200" dirty="0">
                          <a:solidFill>
                            <a:schemeClr val="dk1"/>
                          </a:solidFill>
                          <a:effectLst/>
                          <a:latin typeface="+mn-lt"/>
                          <a:ea typeface="+mn-ea"/>
                          <a:cs typeface="+mn-cs"/>
                        </a:rPr>
                        <a:t>Marked deficits </a:t>
                      </a:r>
                      <a:r>
                        <a:rPr lang="en-US" sz="1100" b="0" i="0" kern="1200" dirty="0">
                          <a:solidFill>
                            <a:schemeClr val="dk1"/>
                          </a:solidFill>
                          <a:effectLst/>
                          <a:latin typeface="+mn-lt"/>
                          <a:ea typeface="+mn-ea"/>
                          <a:cs typeface="+mn-cs"/>
                        </a:rPr>
                        <a:t>in verbal and nonverbal social communication skills; social impairments apparent even with supports in place; limited initiation of social interactions; and reduced or </a:t>
                      </a:r>
                      <a:r>
                        <a:rPr lang="en-US" sz="1100" b="0" i="1" kern="1200" dirty="0">
                          <a:solidFill>
                            <a:schemeClr val="dk1"/>
                          </a:solidFill>
                          <a:effectLst/>
                          <a:latin typeface="+mn-lt"/>
                          <a:ea typeface="+mn-ea"/>
                          <a:cs typeface="+mn-cs"/>
                        </a:rPr>
                        <a:t>abnormal responses </a:t>
                      </a:r>
                      <a:r>
                        <a:rPr lang="en-US" sz="1100" b="0" i="0" kern="1200" dirty="0">
                          <a:solidFill>
                            <a:schemeClr val="dk1"/>
                          </a:solidFill>
                          <a:effectLst/>
                          <a:latin typeface="+mn-lt"/>
                          <a:ea typeface="+mn-ea"/>
                          <a:cs typeface="+mn-cs"/>
                        </a:rPr>
                        <a:t>to social overtures from others.</a:t>
                      </a:r>
                      <a:endParaRPr lang="en-US" sz="1100" dirty="0"/>
                    </a:p>
                  </a:txBody>
                  <a:tcPr/>
                </a:tc>
                <a:tc>
                  <a:txBody>
                    <a:bodyPr/>
                    <a:lstStyle/>
                    <a:p>
                      <a:pPr marL="171450" indent="-171450">
                        <a:buFont typeface="Arial" panose="020B0604020202020204" pitchFamily="34" charset="0"/>
                        <a:buChar char="•"/>
                      </a:pPr>
                      <a:r>
                        <a:rPr lang="en-US" sz="1100" b="0" i="0" kern="1200" dirty="0">
                          <a:solidFill>
                            <a:schemeClr val="dk1"/>
                          </a:solidFill>
                          <a:effectLst/>
                          <a:latin typeface="+mn-lt"/>
                          <a:ea typeface="+mn-ea"/>
                          <a:cs typeface="+mn-cs"/>
                        </a:rPr>
                        <a:t>Inflexibility of behavior, difficulty coping with change, or other restricted/repetitive behaviors </a:t>
                      </a:r>
                    </a:p>
                    <a:p>
                      <a:pPr marL="171450" indent="-171450">
                        <a:buFont typeface="Arial" panose="020B0604020202020204" pitchFamily="34" charset="0"/>
                        <a:buChar char="•"/>
                      </a:pPr>
                      <a:r>
                        <a:rPr lang="en-US" sz="1100" b="0" i="0" kern="1200" dirty="0">
                          <a:solidFill>
                            <a:schemeClr val="dk1"/>
                          </a:solidFill>
                          <a:effectLst/>
                          <a:latin typeface="+mn-lt"/>
                          <a:ea typeface="+mn-ea"/>
                          <a:cs typeface="+mn-cs"/>
                        </a:rPr>
                        <a:t>Behaviors are obvious to the casual observer and interfere with functioning in  a variety of contexts.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dk1"/>
                          </a:solidFill>
                          <a:effectLst/>
                          <a:latin typeface="+mn-lt"/>
                          <a:ea typeface="+mn-ea"/>
                          <a:cs typeface="+mn-cs"/>
                        </a:rPr>
                        <a:t>Distress and/or difficulty changing focus or action</a:t>
                      </a:r>
                      <a:endParaRPr lang="en-US" sz="1100" dirty="0"/>
                    </a:p>
                    <a:p>
                      <a:pPr marL="171450" indent="-171450">
                        <a:buFont typeface="Arial" panose="020B0604020202020204" pitchFamily="34" charset="0"/>
                        <a:buChar char="•"/>
                      </a:pPr>
                      <a:endParaRPr lang="en-US" sz="1100" dirty="0"/>
                    </a:p>
                  </a:txBody>
                  <a:tcPr/>
                </a:tc>
                <a:extLst>
                  <a:ext uri="{0D108BD9-81ED-4DB2-BD59-A6C34878D82A}">
                    <a16:rowId xmlns:a16="http://schemas.microsoft.com/office/drawing/2014/main" val="195084020"/>
                  </a:ext>
                </a:extLst>
              </a:tr>
              <a:tr h="4183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Level 1 “Requiring support”</a:t>
                      </a:r>
                    </a:p>
                    <a:p>
                      <a:endParaRPr lang="en-US" sz="1600" dirty="0"/>
                    </a:p>
                  </a:txBody>
                  <a:tcPr/>
                </a:tc>
                <a:tc>
                  <a:txBody>
                    <a:bodyPr/>
                    <a:lstStyle/>
                    <a:p>
                      <a:r>
                        <a:rPr lang="en-US" sz="1100" b="0" i="0" kern="1200" dirty="0">
                          <a:solidFill>
                            <a:schemeClr val="dk1"/>
                          </a:solidFill>
                          <a:effectLst/>
                          <a:latin typeface="+mn-lt"/>
                          <a:ea typeface="+mn-ea"/>
                          <a:cs typeface="+mn-cs"/>
                        </a:rPr>
                        <a:t>Without supports in place, deficits in social communication cause noticeable impairments. Difficulty initiating social interactions, and clear examples of atypical or unsuccessful response to social overtures of others. May appear to have decreased interest in social interactions. </a:t>
                      </a:r>
                      <a:endParaRPr lang="en-US" sz="1100" dirty="0"/>
                    </a:p>
                  </a:txBody>
                  <a:tcPr/>
                </a:tc>
                <a:tc>
                  <a:txBody>
                    <a:bodyPr/>
                    <a:lstStyle/>
                    <a:p>
                      <a:pPr marL="171450" indent="-171450">
                        <a:buFont typeface="Arial" panose="020B0604020202020204" pitchFamily="34" charset="0"/>
                        <a:buChar char="•"/>
                      </a:pPr>
                      <a:r>
                        <a:rPr lang="en-US" sz="1100" b="0" i="0" kern="1200" dirty="0">
                          <a:solidFill>
                            <a:schemeClr val="dk1"/>
                          </a:solidFill>
                          <a:effectLst/>
                          <a:latin typeface="+mn-lt"/>
                          <a:ea typeface="+mn-ea"/>
                          <a:cs typeface="+mn-cs"/>
                        </a:rPr>
                        <a:t>Inflexibility of behavior causes significant interference with functioning in one or more contexts</a:t>
                      </a:r>
                    </a:p>
                    <a:p>
                      <a:pPr marL="171450" indent="-171450">
                        <a:buFont typeface="Arial" panose="020B0604020202020204" pitchFamily="34" charset="0"/>
                        <a:buChar char="•"/>
                      </a:pPr>
                      <a:r>
                        <a:rPr lang="en-US" sz="1100" b="0" i="0" kern="1200" dirty="0">
                          <a:solidFill>
                            <a:schemeClr val="dk1"/>
                          </a:solidFill>
                          <a:effectLst/>
                          <a:latin typeface="+mn-lt"/>
                          <a:ea typeface="+mn-ea"/>
                          <a:cs typeface="+mn-cs"/>
                        </a:rPr>
                        <a:t>Difficulty switching between activities. </a:t>
                      </a:r>
                    </a:p>
                    <a:p>
                      <a:pPr marL="171450" indent="-171450">
                        <a:buFont typeface="Arial" panose="020B0604020202020204" pitchFamily="34" charset="0"/>
                        <a:buChar char="•"/>
                      </a:pPr>
                      <a:r>
                        <a:rPr lang="en-US" sz="1100" b="0" i="0" kern="1200" dirty="0">
                          <a:solidFill>
                            <a:schemeClr val="dk1"/>
                          </a:solidFill>
                          <a:effectLst/>
                          <a:latin typeface="+mn-lt"/>
                          <a:ea typeface="+mn-ea"/>
                          <a:cs typeface="+mn-cs"/>
                        </a:rPr>
                        <a:t>Problems of organization and planning hamper independence</a:t>
                      </a:r>
                      <a:endParaRPr lang="en-US" sz="1100" dirty="0"/>
                    </a:p>
                  </a:txBody>
                  <a:tcPr/>
                </a:tc>
                <a:extLst>
                  <a:ext uri="{0D108BD9-81ED-4DB2-BD59-A6C34878D82A}">
                    <a16:rowId xmlns:a16="http://schemas.microsoft.com/office/drawing/2014/main" val="2295587894"/>
                  </a:ext>
                </a:extLst>
              </a:tr>
            </a:tbl>
          </a:graphicData>
        </a:graphic>
      </p:graphicFrame>
      <p:sp>
        <p:nvSpPr>
          <p:cNvPr id="6" name="TextBox 5">
            <a:extLst>
              <a:ext uri="{FF2B5EF4-FFF2-40B4-BE49-F238E27FC236}">
                <a16:creationId xmlns:a16="http://schemas.microsoft.com/office/drawing/2014/main" id="{F9939D3F-8A60-F346-AC80-E993B6127124}"/>
              </a:ext>
            </a:extLst>
          </p:cNvPr>
          <p:cNvSpPr txBox="1"/>
          <p:nvPr/>
        </p:nvSpPr>
        <p:spPr>
          <a:xfrm>
            <a:off x="619119" y="6410912"/>
            <a:ext cx="8276492" cy="307777"/>
          </a:xfrm>
          <a:prstGeom prst="rect">
            <a:avLst/>
          </a:prstGeom>
          <a:noFill/>
        </p:spPr>
        <p:txBody>
          <a:bodyPr wrap="square" rtlCol="0">
            <a:spAutoFit/>
          </a:bodyPr>
          <a:lstStyle/>
          <a:p>
            <a:r>
              <a:rPr lang="en-US" sz="1400" dirty="0">
                <a:solidFill>
                  <a:schemeClr val="tx2"/>
                </a:solidFill>
                <a:cs typeface="Avenir 65 Medium"/>
              </a:rPr>
              <a:t>Diagnostic and Statistical Manual of Mental Disorders, Fifth Edition (DSM-5)</a:t>
            </a:r>
          </a:p>
        </p:txBody>
      </p:sp>
    </p:spTree>
    <p:extLst>
      <p:ext uri="{BB962C8B-B14F-4D97-AF65-F5344CB8AC3E}">
        <p14:creationId xmlns:p14="http://schemas.microsoft.com/office/powerpoint/2010/main" val="4129756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474-0FF2-0C42-92D9-A8BF03E27D2A}"/>
              </a:ext>
            </a:extLst>
          </p:cNvPr>
          <p:cNvSpPr>
            <a:spLocks noGrp="1"/>
          </p:cNvSpPr>
          <p:nvPr>
            <p:ph type="title"/>
          </p:nvPr>
        </p:nvSpPr>
        <p:spPr>
          <a:xfrm>
            <a:off x="581194" y="567010"/>
            <a:ext cx="9243290" cy="909960"/>
          </a:xfrm>
        </p:spPr>
        <p:txBody>
          <a:bodyPr>
            <a:noAutofit/>
          </a:bodyPr>
          <a:lstStyle/>
          <a:p>
            <a:r>
              <a:rPr lang="en-US" sz="3200" dirty="0"/>
              <a:t>Paper Folding Activity (10 minutes)</a:t>
            </a:r>
          </a:p>
        </p:txBody>
      </p:sp>
      <p:sp>
        <p:nvSpPr>
          <p:cNvPr id="3" name="TextBox 2">
            <a:extLst>
              <a:ext uri="{FF2B5EF4-FFF2-40B4-BE49-F238E27FC236}">
                <a16:creationId xmlns:a16="http://schemas.microsoft.com/office/drawing/2014/main" id="{557462A9-70AD-9341-B019-5A3E1FA57126}"/>
              </a:ext>
            </a:extLst>
          </p:cNvPr>
          <p:cNvSpPr txBox="1"/>
          <p:nvPr/>
        </p:nvSpPr>
        <p:spPr>
          <a:xfrm>
            <a:off x="581194" y="2797792"/>
            <a:ext cx="7942997"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t>Fold the paper in half.</a:t>
            </a:r>
          </a:p>
          <a:p>
            <a:pPr marL="457200" indent="-457200">
              <a:buFont typeface="Arial" panose="020B0604020202020204" pitchFamily="34" charset="0"/>
              <a:buChar char="•"/>
            </a:pPr>
            <a:r>
              <a:rPr lang="en-US" sz="3200" dirty="0"/>
              <a:t>Fold the paper in half again.</a:t>
            </a:r>
          </a:p>
          <a:p>
            <a:pPr marL="457200" indent="-457200">
              <a:buFont typeface="Arial" panose="020B0604020202020204" pitchFamily="34" charset="0"/>
              <a:buChar char="•"/>
            </a:pPr>
            <a:r>
              <a:rPr lang="en-US" sz="3200" dirty="0"/>
              <a:t>Tear off the bottom right corner.</a:t>
            </a:r>
          </a:p>
          <a:p>
            <a:pPr marL="457200" indent="-457200">
              <a:buFont typeface="Arial" panose="020B0604020202020204" pitchFamily="34" charset="0"/>
              <a:buChar char="•"/>
            </a:pPr>
            <a:r>
              <a:rPr lang="en-US" sz="3200" dirty="0"/>
              <a:t>Turn the paper upside down.</a:t>
            </a:r>
          </a:p>
          <a:p>
            <a:pPr marL="457200" indent="-457200">
              <a:buFont typeface="Arial" panose="020B0604020202020204" pitchFamily="34" charset="0"/>
              <a:buChar char="•"/>
            </a:pPr>
            <a:r>
              <a:rPr lang="en-US" sz="3200" dirty="0"/>
              <a:t>Tear off the other bottom right corner. </a:t>
            </a:r>
          </a:p>
        </p:txBody>
      </p:sp>
    </p:spTree>
    <p:extLst>
      <p:ext uri="{BB962C8B-B14F-4D97-AF65-F5344CB8AC3E}">
        <p14:creationId xmlns:p14="http://schemas.microsoft.com/office/powerpoint/2010/main" val="2651684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474-0FF2-0C42-92D9-A8BF03E27D2A}"/>
              </a:ext>
            </a:extLst>
          </p:cNvPr>
          <p:cNvSpPr>
            <a:spLocks noGrp="1"/>
          </p:cNvSpPr>
          <p:nvPr>
            <p:ph type="title"/>
          </p:nvPr>
        </p:nvSpPr>
        <p:spPr>
          <a:xfrm>
            <a:off x="623724" y="375625"/>
            <a:ext cx="9243290" cy="909960"/>
          </a:xfrm>
        </p:spPr>
        <p:txBody>
          <a:bodyPr>
            <a:noAutofit/>
          </a:bodyPr>
          <a:lstStyle/>
          <a:p>
            <a:pPr>
              <a:lnSpc>
                <a:spcPct val="100000"/>
              </a:lnSpc>
            </a:pPr>
            <a:r>
              <a:rPr lang="en-US" sz="2800" dirty="0"/>
              <a:t>Autism Characteristics &amp;</a:t>
            </a:r>
            <a:br>
              <a:rPr lang="en-US" sz="2800" dirty="0"/>
            </a:br>
            <a:r>
              <a:rPr lang="en-US" sz="2800" dirty="0"/>
              <a:t>Common Challenges Seen in the Workplace</a:t>
            </a:r>
          </a:p>
        </p:txBody>
      </p:sp>
      <p:sp>
        <p:nvSpPr>
          <p:cNvPr id="9" name="Content Placeholder 8">
            <a:extLst>
              <a:ext uri="{FF2B5EF4-FFF2-40B4-BE49-F238E27FC236}">
                <a16:creationId xmlns:a16="http://schemas.microsoft.com/office/drawing/2014/main" id="{2639B602-2F94-2E48-A2A1-7036DC03E972}"/>
              </a:ext>
            </a:extLst>
          </p:cNvPr>
          <p:cNvSpPr>
            <a:spLocks noGrp="1"/>
          </p:cNvSpPr>
          <p:nvPr>
            <p:ph idx="13"/>
          </p:nvPr>
        </p:nvSpPr>
        <p:spPr>
          <a:xfrm>
            <a:off x="2069977" y="1612476"/>
            <a:ext cx="6002861" cy="4162911"/>
          </a:xfrm>
        </p:spPr>
        <p:txBody>
          <a:bodyPr>
            <a:normAutofit fontScale="92500"/>
          </a:bodyPr>
          <a:lstStyle/>
          <a:p>
            <a:pPr>
              <a:lnSpc>
                <a:spcPct val="250000"/>
              </a:lnSpc>
            </a:pPr>
            <a:r>
              <a:rPr lang="en-US" b="0" dirty="0">
                <a:latin typeface="+mn-lt"/>
                <a:cs typeface="Avenir 45 Book"/>
              </a:rPr>
              <a:t>Communication</a:t>
            </a:r>
          </a:p>
          <a:p>
            <a:pPr>
              <a:lnSpc>
                <a:spcPct val="250000"/>
              </a:lnSpc>
            </a:pPr>
            <a:r>
              <a:rPr lang="en-US" b="0" dirty="0">
                <a:latin typeface="+mn-lt"/>
                <a:cs typeface="Avenir 45 Book"/>
              </a:rPr>
              <a:t>Social Skills</a:t>
            </a:r>
          </a:p>
          <a:p>
            <a:pPr>
              <a:lnSpc>
                <a:spcPct val="250000"/>
              </a:lnSpc>
            </a:pPr>
            <a:r>
              <a:rPr lang="en-US" b="0" dirty="0">
                <a:latin typeface="+mn-lt"/>
                <a:cs typeface="Avenir 45 Book"/>
              </a:rPr>
              <a:t>Sensory Processing</a:t>
            </a:r>
          </a:p>
          <a:p>
            <a:pPr>
              <a:lnSpc>
                <a:spcPct val="250000"/>
              </a:lnSpc>
            </a:pPr>
            <a:r>
              <a:rPr lang="en-US" b="0" dirty="0">
                <a:latin typeface="+mn-lt"/>
                <a:cs typeface="Avenir 45 Book"/>
              </a:rPr>
              <a:t>Repetitive Behaviors</a:t>
            </a:r>
          </a:p>
          <a:p>
            <a:endParaRPr lang="en-US" dirty="0"/>
          </a:p>
        </p:txBody>
      </p:sp>
      <p:pic>
        <p:nvPicPr>
          <p:cNvPr id="10" name="Picture 9" descr="Page 1 Communication.png">
            <a:extLst>
              <a:ext uri="{FF2B5EF4-FFF2-40B4-BE49-F238E27FC236}">
                <a16:creationId xmlns:a16="http://schemas.microsoft.com/office/drawing/2014/main" id="{A112667A-8791-9E44-A919-72C5755E47B4}"/>
              </a:ext>
            </a:extLst>
          </p:cNvPr>
          <p:cNvPicPr>
            <a:picLocks noChangeAspect="1"/>
          </p:cNvPicPr>
          <p:nvPr/>
        </p:nvPicPr>
        <p:blipFill>
          <a:blip r:embed="rId3">
            <a:duotone>
              <a:schemeClr val="accent1">
                <a:shade val="45000"/>
                <a:satMod val="135000"/>
              </a:schemeClr>
              <a:prstClr val="white"/>
            </a:duotone>
            <a:lum bright="-20000"/>
          </a:blip>
          <a:stretch>
            <a:fillRect/>
          </a:stretch>
        </p:blipFill>
        <p:spPr>
          <a:xfrm>
            <a:off x="1195961" y="2061271"/>
            <a:ext cx="559725" cy="559725"/>
          </a:xfrm>
          <a:prstGeom prst="rect">
            <a:avLst/>
          </a:prstGeom>
        </p:spPr>
      </p:pic>
      <p:pic>
        <p:nvPicPr>
          <p:cNvPr id="11" name="Picture 10" descr="Page 1 Social Skills.png">
            <a:extLst>
              <a:ext uri="{FF2B5EF4-FFF2-40B4-BE49-F238E27FC236}">
                <a16:creationId xmlns:a16="http://schemas.microsoft.com/office/drawing/2014/main" id="{42EBCF58-5356-8041-BD83-7AAA0864722C}"/>
              </a:ext>
            </a:extLst>
          </p:cNvPr>
          <p:cNvPicPr>
            <a:picLocks noChangeAspect="1"/>
          </p:cNvPicPr>
          <p:nvPr/>
        </p:nvPicPr>
        <p:blipFill>
          <a:blip r:embed="rId4">
            <a:duotone>
              <a:schemeClr val="accent1">
                <a:shade val="45000"/>
                <a:satMod val="135000"/>
              </a:schemeClr>
              <a:prstClr val="white"/>
            </a:duotone>
            <a:lum bright="-20000"/>
          </a:blip>
          <a:stretch>
            <a:fillRect/>
          </a:stretch>
        </p:blipFill>
        <p:spPr>
          <a:xfrm>
            <a:off x="1162446" y="2981350"/>
            <a:ext cx="611991" cy="611991"/>
          </a:xfrm>
          <a:prstGeom prst="rect">
            <a:avLst/>
          </a:prstGeom>
        </p:spPr>
      </p:pic>
      <p:pic>
        <p:nvPicPr>
          <p:cNvPr id="12" name="Picture 11" descr="Page 1 Repetitive Behaviors.png">
            <a:extLst>
              <a:ext uri="{FF2B5EF4-FFF2-40B4-BE49-F238E27FC236}">
                <a16:creationId xmlns:a16="http://schemas.microsoft.com/office/drawing/2014/main" id="{11C85BB5-E80E-4E43-9271-5979DC39EC5D}"/>
              </a:ext>
            </a:extLst>
          </p:cNvPr>
          <p:cNvPicPr>
            <a:picLocks noChangeAspect="1"/>
          </p:cNvPicPr>
          <p:nvPr/>
        </p:nvPicPr>
        <p:blipFill>
          <a:blip r:embed="rId5">
            <a:duotone>
              <a:schemeClr val="accent1">
                <a:shade val="45000"/>
                <a:satMod val="135000"/>
              </a:schemeClr>
              <a:prstClr val="white"/>
            </a:duotone>
            <a:lum bright="-20000"/>
          </a:blip>
          <a:stretch>
            <a:fillRect/>
          </a:stretch>
        </p:blipFill>
        <p:spPr>
          <a:xfrm>
            <a:off x="1173786" y="4923822"/>
            <a:ext cx="623441" cy="623441"/>
          </a:xfrm>
          <a:prstGeom prst="rect">
            <a:avLst/>
          </a:prstGeom>
        </p:spPr>
      </p:pic>
      <p:pic>
        <p:nvPicPr>
          <p:cNvPr id="13" name="Picture 12" descr="Page 1 Sensory Processing.png">
            <a:extLst>
              <a:ext uri="{FF2B5EF4-FFF2-40B4-BE49-F238E27FC236}">
                <a16:creationId xmlns:a16="http://schemas.microsoft.com/office/drawing/2014/main" id="{AD8D9879-AD98-EC48-AF49-F903F4FEE2C0}"/>
              </a:ext>
            </a:extLst>
          </p:cNvPr>
          <p:cNvPicPr>
            <a:picLocks noChangeAspect="1"/>
          </p:cNvPicPr>
          <p:nvPr/>
        </p:nvPicPr>
        <p:blipFill>
          <a:blip r:embed="rId6">
            <a:duotone>
              <a:schemeClr val="accent1">
                <a:shade val="45000"/>
                <a:satMod val="135000"/>
              </a:schemeClr>
              <a:prstClr val="white"/>
            </a:duotone>
            <a:lum bright="-20000"/>
          </a:blip>
          <a:stretch>
            <a:fillRect/>
          </a:stretch>
        </p:blipFill>
        <p:spPr>
          <a:xfrm>
            <a:off x="1065229" y="3894381"/>
            <a:ext cx="799332" cy="799332"/>
          </a:xfrm>
          <a:prstGeom prst="rect">
            <a:avLst/>
          </a:prstGeom>
        </p:spPr>
      </p:pic>
    </p:spTree>
    <p:extLst>
      <p:ext uri="{BB962C8B-B14F-4D97-AF65-F5344CB8AC3E}">
        <p14:creationId xmlns:p14="http://schemas.microsoft.com/office/powerpoint/2010/main" val="174456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474-0FF2-0C42-92D9-A8BF03E27D2A}"/>
              </a:ext>
            </a:extLst>
          </p:cNvPr>
          <p:cNvSpPr>
            <a:spLocks noGrp="1"/>
          </p:cNvSpPr>
          <p:nvPr>
            <p:ph type="title"/>
          </p:nvPr>
        </p:nvSpPr>
        <p:spPr>
          <a:xfrm>
            <a:off x="1417450" y="-137943"/>
            <a:ext cx="9243290" cy="909960"/>
          </a:xfrm>
        </p:spPr>
        <p:txBody>
          <a:bodyPr>
            <a:noAutofit/>
          </a:bodyPr>
          <a:lstStyle/>
          <a:p>
            <a:br>
              <a:rPr lang="en-US" sz="3200" dirty="0">
                <a:solidFill>
                  <a:srgbClr val="0B294D"/>
                </a:solidFill>
                <a:latin typeface="+mj-lt"/>
                <a:cs typeface="Avenir 85 Heavy"/>
              </a:rPr>
            </a:br>
            <a:r>
              <a:rPr lang="en-US" sz="3200" dirty="0">
                <a:solidFill>
                  <a:srgbClr val="0B294D"/>
                </a:solidFill>
                <a:latin typeface="+mj-lt"/>
                <a:cs typeface="Avenir 85 Heavy"/>
              </a:rPr>
              <a:t>Say What You Mean, Mean What You Say</a:t>
            </a:r>
            <a:br>
              <a:rPr lang="en-US" sz="3200" dirty="0">
                <a:solidFill>
                  <a:srgbClr val="0B294D"/>
                </a:solidFill>
                <a:latin typeface="+mj-lt"/>
                <a:cs typeface="Avenir 85 Heavy"/>
              </a:rPr>
            </a:br>
            <a:endParaRPr lang="en-US" sz="3200" dirty="0">
              <a:solidFill>
                <a:srgbClr val="0B294D"/>
              </a:solidFill>
              <a:latin typeface="+mj-lt"/>
            </a:endParaRPr>
          </a:p>
        </p:txBody>
      </p:sp>
      <p:sp>
        <p:nvSpPr>
          <p:cNvPr id="9" name="Content Placeholder 8">
            <a:extLst>
              <a:ext uri="{FF2B5EF4-FFF2-40B4-BE49-F238E27FC236}">
                <a16:creationId xmlns:a16="http://schemas.microsoft.com/office/drawing/2014/main" id="{2639B602-2F94-2E48-A2A1-7036DC03E972}"/>
              </a:ext>
            </a:extLst>
          </p:cNvPr>
          <p:cNvSpPr>
            <a:spLocks noGrp="1"/>
          </p:cNvSpPr>
          <p:nvPr>
            <p:ph idx="13"/>
          </p:nvPr>
        </p:nvSpPr>
        <p:spPr>
          <a:xfrm>
            <a:off x="4476904" y="2002054"/>
            <a:ext cx="5238596" cy="4303496"/>
          </a:xfrm>
        </p:spPr>
        <p:txBody>
          <a:bodyPr>
            <a:normAutofit/>
          </a:bodyPr>
          <a:lstStyle/>
          <a:p>
            <a:pPr indent="0">
              <a:spcAft>
                <a:spcPts val="1200"/>
              </a:spcAft>
              <a:buNone/>
            </a:pPr>
            <a:r>
              <a:rPr lang="en-US" sz="2600" dirty="0">
                <a:solidFill>
                  <a:schemeClr val="accent1"/>
                </a:solidFill>
                <a:latin typeface="+mn-lt"/>
              </a:rPr>
              <a:t>Challenges with:</a:t>
            </a:r>
          </a:p>
          <a:p>
            <a:pPr>
              <a:spcAft>
                <a:spcPts val="1200"/>
              </a:spcAft>
            </a:pPr>
            <a:r>
              <a:rPr lang="en-US" sz="2600" b="0" dirty="0">
                <a:latin typeface="+mn-lt"/>
              </a:rPr>
              <a:t>I</a:t>
            </a:r>
            <a:r>
              <a:rPr lang="en-US" sz="2600" b="0" dirty="0">
                <a:latin typeface="+mn-lt"/>
                <a:cs typeface="Avenir 45 Book"/>
              </a:rPr>
              <a:t>nitiating Conversation</a:t>
            </a:r>
          </a:p>
          <a:p>
            <a:pPr>
              <a:spcAft>
                <a:spcPts val="1200"/>
              </a:spcAft>
            </a:pPr>
            <a:r>
              <a:rPr lang="en-US" sz="2600" b="0" dirty="0">
                <a:latin typeface="+mn-lt"/>
                <a:cs typeface="Avenir 45 Book"/>
              </a:rPr>
              <a:t>Following Multi-Step Directions</a:t>
            </a:r>
          </a:p>
          <a:p>
            <a:pPr>
              <a:spcAft>
                <a:spcPts val="1200"/>
              </a:spcAft>
            </a:pPr>
            <a:r>
              <a:rPr lang="en-US" sz="2600" b="0" dirty="0">
                <a:latin typeface="+mn-lt"/>
                <a:cs typeface="Avenir 45 Book"/>
              </a:rPr>
              <a:t>Understanding Time</a:t>
            </a:r>
          </a:p>
          <a:p>
            <a:pPr>
              <a:spcAft>
                <a:spcPts val="1200"/>
              </a:spcAft>
            </a:pPr>
            <a:r>
              <a:rPr lang="en-US" sz="2600" b="0" dirty="0">
                <a:latin typeface="+mn-lt"/>
                <a:cs typeface="Avenir 45 Book"/>
              </a:rPr>
              <a:t>Sarcasm</a:t>
            </a:r>
          </a:p>
          <a:p>
            <a:endParaRPr lang="en-US" dirty="0"/>
          </a:p>
        </p:txBody>
      </p:sp>
      <p:pic>
        <p:nvPicPr>
          <p:cNvPr id="10" name="Picture 9" descr="Page 1 Communication.png">
            <a:extLst>
              <a:ext uri="{FF2B5EF4-FFF2-40B4-BE49-F238E27FC236}">
                <a16:creationId xmlns:a16="http://schemas.microsoft.com/office/drawing/2014/main" id="{A112667A-8791-9E44-A919-72C5755E47B4}"/>
              </a:ext>
            </a:extLst>
          </p:cNvPr>
          <p:cNvPicPr>
            <a:picLocks noChangeAspect="1"/>
          </p:cNvPicPr>
          <p:nvPr/>
        </p:nvPicPr>
        <p:blipFill>
          <a:blip r:embed="rId3">
            <a:duotone>
              <a:schemeClr val="accent1">
                <a:shade val="45000"/>
                <a:satMod val="135000"/>
              </a:schemeClr>
              <a:prstClr val="white"/>
            </a:duotone>
            <a:lum bright="-20000"/>
          </a:blip>
          <a:stretch>
            <a:fillRect/>
          </a:stretch>
        </p:blipFill>
        <p:spPr>
          <a:xfrm>
            <a:off x="742836" y="627067"/>
            <a:ext cx="559725" cy="559725"/>
          </a:xfrm>
          <a:prstGeom prst="rect">
            <a:avLst/>
          </a:prstGeom>
        </p:spPr>
      </p:pic>
      <p:sp>
        <p:nvSpPr>
          <p:cNvPr id="16" name="TextBox 15">
            <a:extLst>
              <a:ext uri="{FF2B5EF4-FFF2-40B4-BE49-F238E27FC236}">
                <a16:creationId xmlns:a16="http://schemas.microsoft.com/office/drawing/2014/main" id="{7D6B802D-A332-014D-B897-14AC4DF24EFC}"/>
              </a:ext>
            </a:extLst>
          </p:cNvPr>
          <p:cNvSpPr txBox="1"/>
          <p:nvPr/>
        </p:nvSpPr>
        <p:spPr>
          <a:xfrm>
            <a:off x="1417450" y="1002126"/>
            <a:ext cx="2766872" cy="369332"/>
          </a:xfrm>
          <a:prstGeom prst="rect">
            <a:avLst/>
          </a:prstGeom>
          <a:noFill/>
        </p:spPr>
        <p:txBody>
          <a:bodyPr wrap="square" rtlCol="0">
            <a:spAutoFit/>
          </a:bodyPr>
          <a:lstStyle/>
          <a:p>
            <a:r>
              <a:rPr lang="en-US" i="1" dirty="0">
                <a:solidFill>
                  <a:srgbClr val="404040"/>
                </a:solidFill>
                <a:latin typeface="Avenir 45 Book"/>
                <a:cs typeface="Avenir 45 Book"/>
              </a:rPr>
              <a:t>Communication</a:t>
            </a:r>
          </a:p>
        </p:txBody>
      </p:sp>
      <p:pic>
        <p:nvPicPr>
          <p:cNvPr id="17" name="Picture 16" descr="IMG_5368.JPG">
            <a:extLst>
              <a:ext uri="{FF2B5EF4-FFF2-40B4-BE49-F238E27FC236}">
                <a16:creationId xmlns:a16="http://schemas.microsoft.com/office/drawing/2014/main" id="{6CF3669A-C96A-8244-9910-5C65CF0F54FD}"/>
              </a:ext>
            </a:extLst>
          </p:cNvPr>
          <p:cNvPicPr>
            <a:picLocks noChangeAspect="1"/>
          </p:cNvPicPr>
          <p:nvPr/>
        </p:nvPicPr>
        <p:blipFill>
          <a:blip r:embed="rId4"/>
          <a:srcRect l="31697" t="22620" r="12725" b="11484"/>
          <a:stretch>
            <a:fillRect/>
          </a:stretch>
        </p:blipFill>
        <p:spPr>
          <a:xfrm>
            <a:off x="595325" y="2030629"/>
            <a:ext cx="3729601" cy="2941421"/>
          </a:xfrm>
          <a:prstGeom prst="rect">
            <a:avLst/>
          </a:prstGeom>
        </p:spPr>
      </p:pic>
    </p:spTree>
    <p:extLst>
      <p:ext uri="{BB962C8B-B14F-4D97-AF65-F5344CB8AC3E}">
        <p14:creationId xmlns:p14="http://schemas.microsoft.com/office/powerpoint/2010/main" val="2171981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474-0FF2-0C42-92D9-A8BF03E27D2A}"/>
              </a:ext>
            </a:extLst>
          </p:cNvPr>
          <p:cNvSpPr>
            <a:spLocks noGrp="1"/>
          </p:cNvSpPr>
          <p:nvPr>
            <p:ph type="title"/>
          </p:nvPr>
        </p:nvSpPr>
        <p:spPr>
          <a:xfrm>
            <a:off x="1474355" y="451949"/>
            <a:ext cx="9243290" cy="909960"/>
          </a:xfrm>
        </p:spPr>
        <p:txBody>
          <a:bodyPr>
            <a:noAutofit/>
          </a:bodyPr>
          <a:lstStyle/>
          <a:p>
            <a:r>
              <a:rPr lang="en-US" sz="3200" dirty="0">
                <a:solidFill>
                  <a:srgbClr val="0B294D"/>
                </a:solidFill>
                <a:latin typeface="+mj-lt"/>
                <a:cs typeface="Avenir 85 Heavy"/>
              </a:rPr>
              <a:t>Asking a Question or Giving a Job Request</a:t>
            </a:r>
            <a:endParaRPr lang="en-US" sz="3200" dirty="0">
              <a:solidFill>
                <a:srgbClr val="0B294D"/>
              </a:solidFill>
              <a:latin typeface="+mj-lt"/>
            </a:endParaRPr>
          </a:p>
        </p:txBody>
      </p:sp>
      <p:pic>
        <p:nvPicPr>
          <p:cNvPr id="10" name="Picture 9" descr="Page 1 Communication.png">
            <a:extLst>
              <a:ext uri="{FF2B5EF4-FFF2-40B4-BE49-F238E27FC236}">
                <a16:creationId xmlns:a16="http://schemas.microsoft.com/office/drawing/2014/main" id="{A112667A-8791-9E44-A919-72C5755E47B4}"/>
              </a:ext>
            </a:extLst>
          </p:cNvPr>
          <p:cNvPicPr>
            <a:picLocks noChangeAspect="1"/>
          </p:cNvPicPr>
          <p:nvPr/>
        </p:nvPicPr>
        <p:blipFill>
          <a:blip r:embed="rId3">
            <a:duotone>
              <a:schemeClr val="accent1">
                <a:shade val="45000"/>
                <a:satMod val="135000"/>
              </a:schemeClr>
              <a:prstClr val="white"/>
            </a:duotone>
            <a:lum bright="-20000"/>
          </a:blip>
          <a:stretch>
            <a:fillRect/>
          </a:stretch>
        </p:blipFill>
        <p:spPr>
          <a:xfrm>
            <a:off x="742836" y="627067"/>
            <a:ext cx="559725" cy="559725"/>
          </a:xfrm>
          <a:prstGeom prst="rect">
            <a:avLst/>
          </a:prstGeom>
        </p:spPr>
      </p:pic>
      <p:sp>
        <p:nvSpPr>
          <p:cNvPr id="16" name="TextBox 15">
            <a:extLst>
              <a:ext uri="{FF2B5EF4-FFF2-40B4-BE49-F238E27FC236}">
                <a16:creationId xmlns:a16="http://schemas.microsoft.com/office/drawing/2014/main" id="{7D6B802D-A332-014D-B897-14AC4DF24EFC}"/>
              </a:ext>
            </a:extLst>
          </p:cNvPr>
          <p:cNvSpPr txBox="1"/>
          <p:nvPr/>
        </p:nvSpPr>
        <p:spPr>
          <a:xfrm>
            <a:off x="1417450" y="1002126"/>
            <a:ext cx="2766872" cy="369332"/>
          </a:xfrm>
          <a:prstGeom prst="rect">
            <a:avLst/>
          </a:prstGeom>
          <a:noFill/>
        </p:spPr>
        <p:txBody>
          <a:bodyPr wrap="square" rtlCol="0">
            <a:spAutoFit/>
          </a:bodyPr>
          <a:lstStyle/>
          <a:p>
            <a:r>
              <a:rPr lang="en-US" i="1" dirty="0">
                <a:solidFill>
                  <a:srgbClr val="404040"/>
                </a:solidFill>
                <a:latin typeface="Avenir 45 Book"/>
                <a:cs typeface="Avenir 45 Book"/>
              </a:rPr>
              <a:t>Communication</a:t>
            </a:r>
          </a:p>
        </p:txBody>
      </p:sp>
      <p:pic>
        <p:nvPicPr>
          <p:cNvPr id="7" name="Picture 6">
            <a:extLst>
              <a:ext uri="{FF2B5EF4-FFF2-40B4-BE49-F238E27FC236}">
                <a16:creationId xmlns:a16="http://schemas.microsoft.com/office/drawing/2014/main" id="{102C7E04-07B5-7942-9F59-90EC14951C66}"/>
              </a:ext>
            </a:extLst>
          </p:cNvPr>
          <p:cNvPicPr>
            <a:picLocks noChangeAspect="1"/>
          </p:cNvPicPr>
          <p:nvPr/>
        </p:nvPicPr>
        <p:blipFill>
          <a:blip r:embed="rId4"/>
          <a:stretch>
            <a:fillRect/>
          </a:stretch>
        </p:blipFill>
        <p:spPr>
          <a:xfrm>
            <a:off x="684221" y="1853471"/>
            <a:ext cx="4356702" cy="4356702"/>
          </a:xfrm>
          <a:prstGeom prst="rect">
            <a:avLst/>
          </a:prstGeom>
        </p:spPr>
      </p:pic>
      <p:sp>
        <p:nvSpPr>
          <p:cNvPr id="11" name="Content Placeholder 8">
            <a:extLst>
              <a:ext uri="{FF2B5EF4-FFF2-40B4-BE49-F238E27FC236}">
                <a16:creationId xmlns:a16="http://schemas.microsoft.com/office/drawing/2014/main" id="{2508C079-A3A4-764E-A119-D87999EEF406}"/>
              </a:ext>
            </a:extLst>
          </p:cNvPr>
          <p:cNvSpPr>
            <a:spLocks noGrp="1"/>
          </p:cNvSpPr>
          <p:nvPr>
            <p:ph idx="13"/>
          </p:nvPr>
        </p:nvSpPr>
        <p:spPr>
          <a:xfrm>
            <a:off x="5244032" y="3071420"/>
            <a:ext cx="3742805" cy="2812040"/>
          </a:xfrm>
        </p:spPr>
        <p:txBody>
          <a:bodyPr>
            <a:normAutofit/>
          </a:bodyPr>
          <a:lstStyle/>
          <a:p>
            <a:pPr>
              <a:spcAft>
                <a:spcPts val="1200"/>
              </a:spcAft>
            </a:pPr>
            <a:r>
              <a:rPr lang="en-US" sz="2600" b="0" dirty="0">
                <a:latin typeface="+mn-lt"/>
              </a:rPr>
              <a:t>Allow time for many to process information</a:t>
            </a:r>
            <a:endParaRPr lang="en-US" sz="2600" b="0" dirty="0">
              <a:latin typeface="+mn-lt"/>
              <a:cs typeface="Avenir 45 Book"/>
            </a:endParaRPr>
          </a:p>
          <a:p>
            <a:endParaRPr lang="en-US" dirty="0"/>
          </a:p>
        </p:txBody>
      </p:sp>
    </p:spTree>
    <p:extLst>
      <p:ext uri="{BB962C8B-B14F-4D97-AF65-F5344CB8AC3E}">
        <p14:creationId xmlns:p14="http://schemas.microsoft.com/office/powerpoint/2010/main" val="2610937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474-0FF2-0C42-92D9-A8BF03E27D2A}"/>
              </a:ext>
            </a:extLst>
          </p:cNvPr>
          <p:cNvSpPr>
            <a:spLocks noGrp="1"/>
          </p:cNvSpPr>
          <p:nvPr>
            <p:ph type="title"/>
          </p:nvPr>
        </p:nvSpPr>
        <p:spPr>
          <a:xfrm>
            <a:off x="1417450" y="424761"/>
            <a:ext cx="9243290" cy="909960"/>
          </a:xfrm>
        </p:spPr>
        <p:txBody>
          <a:bodyPr>
            <a:noAutofit/>
          </a:bodyPr>
          <a:lstStyle/>
          <a:p>
            <a:r>
              <a:rPr lang="en-US" sz="3200" dirty="0">
                <a:solidFill>
                  <a:srgbClr val="0B294D"/>
                </a:solidFill>
                <a:latin typeface="+mj-lt"/>
              </a:rPr>
              <a:t>It’s Not a Problem, It’s an Adjustment</a:t>
            </a:r>
          </a:p>
        </p:txBody>
      </p:sp>
      <p:sp>
        <p:nvSpPr>
          <p:cNvPr id="9" name="Content Placeholder 8">
            <a:extLst>
              <a:ext uri="{FF2B5EF4-FFF2-40B4-BE49-F238E27FC236}">
                <a16:creationId xmlns:a16="http://schemas.microsoft.com/office/drawing/2014/main" id="{2639B602-2F94-2E48-A2A1-7036DC03E972}"/>
              </a:ext>
            </a:extLst>
          </p:cNvPr>
          <p:cNvSpPr>
            <a:spLocks noGrp="1"/>
          </p:cNvSpPr>
          <p:nvPr>
            <p:ph idx="13"/>
          </p:nvPr>
        </p:nvSpPr>
        <p:spPr>
          <a:xfrm>
            <a:off x="4158114" y="1840699"/>
            <a:ext cx="5425927" cy="4421083"/>
          </a:xfrm>
        </p:spPr>
        <p:txBody>
          <a:bodyPr>
            <a:normAutofit/>
          </a:bodyPr>
          <a:lstStyle/>
          <a:p>
            <a:pPr indent="0">
              <a:spcAft>
                <a:spcPts val="2400"/>
              </a:spcAft>
              <a:buNone/>
            </a:pPr>
            <a:r>
              <a:rPr lang="en-US" sz="2600" dirty="0">
                <a:solidFill>
                  <a:schemeClr val="accent1"/>
                </a:solidFill>
                <a:latin typeface="+mn-lt"/>
                <a:cs typeface="Avenir 45 Book"/>
              </a:rPr>
              <a:t>Challenges with</a:t>
            </a:r>
          </a:p>
          <a:p>
            <a:pPr>
              <a:spcAft>
                <a:spcPts val="2400"/>
              </a:spcAft>
            </a:pPr>
            <a:r>
              <a:rPr lang="en-US" sz="2600" b="0" dirty="0">
                <a:latin typeface="+mn-lt"/>
                <a:cs typeface="Avenir 45 Book"/>
              </a:rPr>
              <a:t>Eye contact, or proper greetings</a:t>
            </a:r>
          </a:p>
          <a:p>
            <a:pPr>
              <a:spcAft>
                <a:spcPts val="2400"/>
              </a:spcAft>
            </a:pPr>
            <a:r>
              <a:rPr lang="en-US" sz="2600" b="0" dirty="0">
                <a:latin typeface="+mn-lt"/>
                <a:cs typeface="Avenir 45 Book"/>
              </a:rPr>
              <a:t>Understanding jokes</a:t>
            </a:r>
          </a:p>
          <a:p>
            <a:pPr>
              <a:spcAft>
                <a:spcPts val="2400"/>
              </a:spcAft>
            </a:pPr>
            <a:r>
              <a:rPr lang="en-US" sz="2600" b="0" dirty="0">
                <a:latin typeface="+mn-lt"/>
                <a:cs typeface="Avenir 45 Book"/>
              </a:rPr>
              <a:t>Working in groups</a:t>
            </a:r>
          </a:p>
          <a:p>
            <a:pPr>
              <a:spcAft>
                <a:spcPts val="2400"/>
              </a:spcAft>
            </a:pPr>
            <a:r>
              <a:rPr lang="en-US" sz="2600" b="0" dirty="0">
                <a:latin typeface="+mn-lt"/>
                <a:cs typeface="Avenir 45 Book"/>
              </a:rPr>
              <a:t>Recognizing bullying</a:t>
            </a:r>
          </a:p>
          <a:p>
            <a:endParaRPr lang="en-US" dirty="0"/>
          </a:p>
        </p:txBody>
      </p:sp>
      <p:pic>
        <p:nvPicPr>
          <p:cNvPr id="11" name="Picture 10" descr="Page 1 Social Skills.png">
            <a:extLst>
              <a:ext uri="{FF2B5EF4-FFF2-40B4-BE49-F238E27FC236}">
                <a16:creationId xmlns:a16="http://schemas.microsoft.com/office/drawing/2014/main" id="{42EBCF58-5356-8041-BD83-7AAA0864722C}"/>
              </a:ext>
            </a:extLst>
          </p:cNvPr>
          <p:cNvPicPr>
            <a:picLocks noChangeAspect="1"/>
          </p:cNvPicPr>
          <p:nvPr/>
        </p:nvPicPr>
        <p:blipFill>
          <a:blip r:embed="rId3">
            <a:duotone>
              <a:schemeClr val="accent1">
                <a:shade val="45000"/>
                <a:satMod val="135000"/>
              </a:schemeClr>
              <a:prstClr val="white"/>
            </a:duotone>
            <a:lum bright="-20000"/>
          </a:blip>
          <a:stretch>
            <a:fillRect/>
          </a:stretch>
        </p:blipFill>
        <p:spPr>
          <a:xfrm>
            <a:off x="716703" y="574801"/>
            <a:ext cx="611991" cy="611991"/>
          </a:xfrm>
          <a:prstGeom prst="rect">
            <a:avLst/>
          </a:prstGeom>
        </p:spPr>
      </p:pic>
      <p:sp>
        <p:nvSpPr>
          <p:cNvPr id="16" name="TextBox 15">
            <a:extLst>
              <a:ext uri="{FF2B5EF4-FFF2-40B4-BE49-F238E27FC236}">
                <a16:creationId xmlns:a16="http://schemas.microsoft.com/office/drawing/2014/main" id="{7D6B802D-A332-014D-B897-14AC4DF24EFC}"/>
              </a:ext>
            </a:extLst>
          </p:cNvPr>
          <p:cNvSpPr txBox="1"/>
          <p:nvPr/>
        </p:nvSpPr>
        <p:spPr>
          <a:xfrm>
            <a:off x="1417450" y="1002126"/>
            <a:ext cx="2766872" cy="369332"/>
          </a:xfrm>
          <a:prstGeom prst="rect">
            <a:avLst/>
          </a:prstGeom>
          <a:noFill/>
        </p:spPr>
        <p:txBody>
          <a:bodyPr wrap="square" rtlCol="0">
            <a:spAutoFit/>
          </a:bodyPr>
          <a:lstStyle/>
          <a:p>
            <a:r>
              <a:rPr lang="en-US" i="1" dirty="0">
                <a:solidFill>
                  <a:srgbClr val="404040"/>
                </a:solidFill>
                <a:latin typeface="Avenir 45 Book"/>
                <a:cs typeface="Avenir 45 Book"/>
              </a:rPr>
              <a:t>Social Skills</a:t>
            </a:r>
          </a:p>
        </p:txBody>
      </p:sp>
      <p:pic>
        <p:nvPicPr>
          <p:cNvPr id="17" name="Picture 16" descr="Screen Shot 2018-07-24 at 7.33.20 PM.png">
            <a:extLst>
              <a:ext uri="{FF2B5EF4-FFF2-40B4-BE49-F238E27FC236}">
                <a16:creationId xmlns:a16="http://schemas.microsoft.com/office/drawing/2014/main" id="{84E7F2CD-CBEB-1B44-A247-117B812E7778}"/>
              </a:ext>
            </a:extLst>
          </p:cNvPr>
          <p:cNvPicPr>
            <a:picLocks noChangeAspect="1"/>
          </p:cNvPicPr>
          <p:nvPr/>
        </p:nvPicPr>
        <p:blipFill>
          <a:blip r:embed="rId4"/>
          <a:stretch>
            <a:fillRect/>
          </a:stretch>
        </p:blipFill>
        <p:spPr>
          <a:xfrm>
            <a:off x="681534" y="1848035"/>
            <a:ext cx="1581020" cy="3723047"/>
          </a:xfrm>
          <a:prstGeom prst="rect">
            <a:avLst/>
          </a:prstGeom>
        </p:spPr>
      </p:pic>
      <p:pic>
        <p:nvPicPr>
          <p:cNvPr id="18" name="Picture 17" descr="noun_76609.png">
            <a:extLst>
              <a:ext uri="{FF2B5EF4-FFF2-40B4-BE49-F238E27FC236}">
                <a16:creationId xmlns:a16="http://schemas.microsoft.com/office/drawing/2014/main" id="{8304A834-A475-8D49-A3EC-E8B02485BE36}"/>
              </a:ext>
            </a:extLst>
          </p:cNvPr>
          <p:cNvPicPr>
            <a:picLocks noChangeAspect="1"/>
          </p:cNvPicPr>
          <p:nvPr/>
        </p:nvPicPr>
        <p:blipFill>
          <a:blip r:embed="rId5">
            <a:lum bright="11000" contrast="-70000"/>
          </a:blip>
          <a:stretch>
            <a:fillRect/>
          </a:stretch>
        </p:blipFill>
        <p:spPr>
          <a:xfrm>
            <a:off x="2408667" y="2290205"/>
            <a:ext cx="1603336" cy="1603336"/>
          </a:xfrm>
          <a:prstGeom prst="rect">
            <a:avLst/>
          </a:prstGeom>
        </p:spPr>
      </p:pic>
    </p:spTree>
    <p:extLst>
      <p:ext uri="{BB962C8B-B14F-4D97-AF65-F5344CB8AC3E}">
        <p14:creationId xmlns:p14="http://schemas.microsoft.com/office/powerpoint/2010/main" val="107927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DE07D7-A0FE-4CBD-A637-9901D7A95539}"/>
              </a:ext>
            </a:extLst>
          </p:cNvPr>
          <p:cNvSpPr>
            <a:spLocks noGrp="1"/>
          </p:cNvSpPr>
          <p:nvPr>
            <p:ph type="title"/>
          </p:nvPr>
        </p:nvSpPr>
        <p:spPr/>
        <p:txBody>
          <a:bodyPr>
            <a:normAutofit/>
          </a:bodyPr>
          <a:lstStyle/>
          <a:p>
            <a:r>
              <a:rPr lang="en-US" dirty="0"/>
              <a:t>Presented by </a:t>
            </a:r>
          </a:p>
        </p:txBody>
      </p:sp>
      <p:sp>
        <p:nvSpPr>
          <p:cNvPr id="10" name="Content Placeholder 9">
            <a:extLst>
              <a:ext uri="{FF2B5EF4-FFF2-40B4-BE49-F238E27FC236}">
                <a16:creationId xmlns:a16="http://schemas.microsoft.com/office/drawing/2014/main" id="{2A101D21-4E7B-4D1B-9A59-1CD455AA4DD7}"/>
              </a:ext>
            </a:extLst>
          </p:cNvPr>
          <p:cNvSpPr>
            <a:spLocks noGrp="1"/>
          </p:cNvSpPr>
          <p:nvPr>
            <p:ph idx="4294967295"/>
          </p:nvPr>
        </p:nvSpPr>
        <p:spPr>
          <a:xfrm>
            <a:off x="4463152" y="1061947"/>
            <a:ext cx="6001649" cy="4203742"/>
          </a:xfrm>
        </p:spPr>
        <p:txBody>
          <a:bodyPr>
            <a:noAutofit/>
          </a:bodyPr>
          <a:lstStyle/>
          <a:p>
            <a:pPr marL="0" indent="0">
              <a:spcBef>
                <a:spcPts val="0"/>
              </a:spcBef>
              <a:spcAft>
                <a:spcPts val="0"/>
              </a:spcAft>
              <a:buNone/>
            </a:pPr>
            <a:endParaRPr lang="en-US" b="0" dirty="0">
              <a:solidFill>
                <a:schemeClr val="accent1"/>
              </a:solidFill>
            </a:endParaRPr>
          </a:p>
          <a:p>
            <a:pPr marL="0" indent="0">
              <a:spcBef>
                <a:spcPts val="0"/>
              </a:spcBef>
              <a:spcAft>
                <a:spcPts val="0"/>
              </a:spcAft>
              <a:buNone/>
            </a:pPr>
            <a:r>
              <a:rPr lang="en-US" dirty="0">
                <a:solidFill>
                  <a:schemeClr val="accent1"/>
                </a:solidFill>
                <a:latin typeface="+mj-lt"/>
              </a:rPr>
              <a:t>David’s Background</a:t>
            </a:r>
          </a:p>
          <a:p>
            <a:pPr>
              <a:lnSpc>
                <a:spcPct val="150000"/>
              </a:lnSpc>
              <a:spcBef>
                <a:spcPts val="0"/>
              </a:spcBef>
              <a:spcAft>
                <a:spcPts val="0"/>
              </a:spcAft>
            </a:pPr>
            <a:r>
              <a:rPr lang="en-US" sz="2200" b="0" dirty="0">
                <a:solidFill>
                  <a:schemeClr val="accent1"/>
                </a:solidFill>
                <a:latin typeface="+mn-lt"/>
              </a:rPr>
              <a:t>Autism/Neurodiversity Employment Researcher</a:t>
            </a:r>
          </a:p>
          <a:p>
            <a:pPr>
              <a:lnSpc>
                <a:spcPct val="150000"/>
              </a:lnSpc>
              <a:spcBef>
                <a:spcPts val="0"/>
              </a:spcBef>
              <a:spcAft>
                <a:spcPts val="0"/>
              </a:spcAft>
            </a:pPr>
            <a:r>
              <a:rPr lang="en-US" sz="2200" b="0" dirty="0">
                <a:solidFill>
                  <a:schemeClr val="accent1"/>
                </a:solidFill>
                <a:latin typeface="+mn-lt"/>
              </a:rPr>
              <a:t>Former Job Coach</a:t>
            </a:r>
          </a:p>
          <a:p>
            <a:pPr>
              <a:lnSpc>
                <a:spcPct val="150000"/>
              </a:lnSpc>
              <a:spcBef>
                <a:spcPts val="0"/>
              </a:spcBef>
              <a:spcAft>
                <a:spcPts val="0"/>
              </a:spcAft>
            </a:pPr>
            <a:r>
              <a:rPr lang="en-US" sz="2200" b="0" dirty="0">
                <a:solidFill>
                  <a:schemeClr val="accent1"/>
                </a:solidFill>
                <a:latin typeface="+mn-lt"/>
              </a:rPr>
              <a:t>Former Paraeducator &amp; Fitness Coordinator at a School for Children with Autism</a:t>
            </a:r>
          </a:p>
          <a:p>
            <a:pPr>
              <a:lnSpc>
                <a:spcPct val="150000"/>
              </a:lnSpc>
              <a:spcBef>
                <a:spcPts val="0"/>
              </a:spcBef>
              <a:spcAft>
                <a:spcPts val="0"/>
              </a:spcAft>
            </a:pPr>
            <a:r>
              <a:rPr lang="en-US" sz="2200" b="0" dirty="0">
                <a:solidFill>
                  <a:schemeClr val="accent1"/>
                </a:solidFill>
                <a:latin typeface="+mn-lt"/>
              </a:rPr>
              <a:t>15+ years experience as an Entrepreneur</a:t>
            </a:r>
          </a:p>
          <a:p>
            <a:pPr marL="0" indent="0">
              <a:spcBef>
                <a:spcPts val="0"/>
              </a:spcBef>
              <a:spcAft>
                <a:spcPts val="0"/>
              </a:spcAft>
              <a:buNone/>
            </a:pPr>
            <a:endParaRPr lang="en-US" b="0" dirty="0">
              <a:solidFill>
                <a:schemeClr val="accent1"/>
              </a:solidFill>
            </a:endParaRPr>
          </a:p>
          <a:p>
            <a:pPr marL="0" indent="0">
              <a:spcBef>
                <a:spcPts val="0"/>
              </a:spcBef>
              <a:spcAft>
                <a:spcPts val="0"/>
              </a:spcAft>
              <a:buNone/>
            </a:pPr>
            <a:endParaRPr lang="en-US" b="0" dirty="0">
              <a:solidFill>
                <a:schemeClr val="accent1"/>
              </a:solidFill>
            </a:endParaRPr>
          </a:p>
          <a:p>
            <a:pPr marL="0" indent="0">
              <a:spcBef>
                <a:spcPts val="0"/>
              </a:spcBef>
              <a:spcAft>
                <a:spcPts val="0"/>
              </a:spcAft>
              <a:buNone/>
            </a:pPr>
            <a:endParaRPr lang="en-US" b="0" dirty="0">
              <a:solidFill>
                <a:schemeClr val="accent1"/>
              </a:solidFill>
            </a:endParaRPr>
          </a:p>
          <a:p>
            <a:pPr marL="0" indent="0">
              <a:spcBef>
                <a:spcPts val="0"/>
              </a:spcBef>
              <a:spcAft>
                <a:spcPts val="0"/>
              </a:spcAft>
              <a:buNone/>
            </a:pPr>
            <a:endParaRPr lang="en-US" b="0" dirty="0">
              <a:solidFill>
                <a:schemeClr val="accent1"/>
              </a:solidFill>
            </a:endParaRPr>
          </a:p>
          <a:p>
            <a:pPr indent="0">
              <a:spcBef>
                <a:spcPts val="0"/>
              </a:spcBef>
              <a:spcAft>
                <a:spcPts val="0"/>
              </a:spcAft>
              <a:buNone/>
            </a:pPr>
            <a:endParaRPr lang="en-US" b="0" dirty="0">
              <a:solidFill>
                <a:schemeClr val="accent1"/>
              </a:solidFill>
            </a:endParaRPr>
          </a:p>
          <a:p>
            <a:pPr indent="0">
              <a:spcBef>
                <a:spcPts val="0"/>
              </a:spcBef>
              <a:spcAft>
                <a:spcPts val="0"/>
              </a:spcAft>
              <a:buNone/>
            </a:pPr>
            <a:endParaRPr lang="en-US" dirty="0"/>
          </a:p>
          <a:p>
            <a:pPr>
              <a:spcBef>
                <a:spcPts val="0"/>
              </a:spcBef>
              <a:spcAft>
                <a:spcPts val="0"/>
              </a:spcAft>
            </a:pPr>
            <a:endParaRPr lang="en-US" dirty="0"/>
          </a:p>
        </p:txBody>
      </p:sp>
      <p:sp>
        <p:nvSpPr>
          <p:cNvPr id="6" name="Content Placeholder 7">
            <a:extLst>
              <a:ext uri="{FF2B5EF4-FFF2-40B4-BE49-F238E27FC236}">
                <a16:creationId xmlns:a16="http://schemas.microsoft.com/office/drawing/2014/main" id="{986C1749-FDBC-4B33-ADC8-5690E67058A1}"/>
              </a:ext>
            </a:extLst>
          </p:cNvPr>
          <p:cNvSpPr txBox="1">
            <a:spLocks/>
          </p:cNvSpPr>
          <p:nvPr/>
        </p:nvSpPr>
        <p:spPr>
          <a:xfrm>
            <a:off x="484121" y="4915512"/>
            <a:ext cx="3877430" cy="1671578"/>
          </a:xfrm>
          <a:prstGeom prst="rect">
            <a:avLst/>
          </a:prstGeom>
        </p:spPr>
        <p:txBody>
          <a:bodyPr>
            <a:normAutofit fontScale="55000" lnSpcReduction="20000"/>
          </a:bodyPr>
          <a:lstStyle>
            <a:lvl1pPr marL="306000" indent="-306000" algn="l" defTabSz="457200" rtl="0" eaLnBrk="1" latinLnBrk="0" hangingPunct="1">
              <a:lnSpc>
                <a:spcPct val="110000"/>
              </a:lnSpc>
              <a:spcBef>
                <a:spcPct val="20000"/>
              </a:spcBef>
              <a:spcAft>
                <a:spcPts val="600"/>
              </a:spcAft>
              <a:buClr>
                <a:schemeClr val="accent2"/>
              </a:buClr>
              <a:buSzPct val="92000"/>
              <a:buFont typeface="Arial" panose="020B0604020202020204" pitchFamily="34" charset="0"/>
              <a:buChar char="•"/>
              <a:defRPr sz="2400" b="1" kern="1200">
                <a:solidFill>
                  <a:schemeClr val="tx1">
                    <a:lumMod val="75000"/>
                    <a:lumOff val="25000"/>
                  </a:schemeClr>
                </a:solidFill>
                <a:latin typeface="Century Gothic" panose="020B0502020202020204" pitchFamily="34" charset="0"/>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Arial" panose="020B0604020202020204" pitchFamily="34" charset="0"/>
              <a:buChar char="•"/>
              <a:defRPr sz="2000" b="1" i="0" u="none" kern="1200">
                <a:solidFill>
                  <a:schemeClr val="tx1">
                    <a:lumMod val="75000"/>
                    <a:lumOff val="25000"/>
                  </a:schemeClr>
                </a:solidFill>
                <a:latin typeface="Century Gothic" panose="020B0502020202020204" pitchFamily="34" charset="0"/>
                <a:ea typeface="+mn-ea"/>
                <a:cs typeface="+mn-cs"/>
              </a:defRPr>
            </a:lvl2pPr>
            <a:lvl3pPr marL="900000" indent="-270000" algn="l" defTabSz="457200" rtl="0" eaLnBrk="1" latinLnBrk="0" hangingPunct="1">
              <a:spcBef>
                <a:spcPct val="20000"/>
              </a:spcBef>
              <a:spcAft>
                <a:spcPts val="600"/>
              </a:spcAft>
              <a:buClr>
                <a:schemeClr val="accent5"/>
              </a:buClr>
              <a:buSzPct val="101000"/>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242000" indent="-234000" algn="l" defTabSz="457200" rtl="0" eaLnBrk="1" latinLnBrk="0" hangingPunct="1">
              <a:spcBef>
                <a:spcPct val="20000"/>
              </a:spcBef>
              <a:spcAft>
                <a:spcPts val="600"/>
              </a:spcAft>
              <a:buClr>
                <a:schemeClr val="accent3">
                  <a:lumMod val="75000"/>
                </a:schemeClr>
              </a:buClr>
              <a:buSzPct val="92000"/>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1602000" indent="-234000" algn="l" defTabSz="457200" rtl="0" eaLnBrk="1" latinLnBrk="0" hangingPunct="1">
              <a:spcBef>
                <a:spcPct val="20000"/>
              </a:spcBef>
              <a:spcAft>
                <a:spcPts val="600"/>
              </a:spcAft>
              <a:buClr>
                <a:schemeClr val="accent5">
                  <a:lumMod val="50000"/>
                </a:schemeClr>
              </a:buClr>
              <a:buSzPct val="92000"/>
              <a:buFont typeface="Courier New" panose="02070309020205020404" pitchFamily="49" charset="0"/>
              <a:buChar char="o"/>
              <a:defRPr sz="1800" kern="1200">
                <a:solidFill>
                  <a:schemeClr val="tx1">
                    <a:lumMod val="75000"/>
                    <a:lumOff val="25000"/>
                  </a:schemeClr>
                </a:solidFill>
                <a:latin typeface="Century Gothic" panose="020B0502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indent="0" algn="ctr">
              <a:buFont typeface="Arial" panose="020B0604020202020204" pitchFamily="34" charset="0"/>
              <a:buNone/>
            </a:pPr>
            <a:endParaRPr lang="en-US" sz="4400" dirty="0">
              <a:solidFill>
                <a:schemeClr val="accent1"/>
              </a:solidFill>
            </a:endParaRPr>
          </a:p>
          <a:p>
            <a:pPr indent="0">
              <a:buFont typeface="Arial" panose="020B0604020202020204" pitchFamily="34" charset="0"/>
              <a:buNone/>
            </a:pPr>
            <a:r>
              <a:rPr lang="en-US" sz="4400" dirty="0">
                <a:solidFill>
                  <a:schemeClr val="accent1"/>
                </a:solidFill>
              </a:rPr>
              <a:t>David S. Geslak</a:t>
            </a:r>
          </a:p>
          <a:p>
            <a:pPr indent="0">
              <a:buFont typeface="Arial" panose="020B0604020202020204" pitchFamily="34" charset="0"/>
              <a:buNone/>
            </a:pPr>
            <a:r>
              <a:rPr lang="en-US" sz="4400" dirty="0">
                <a:solidFill>
                  <a:schemeClr val="accent2"/>
                </a:solidFill>
              </a:rPr>
              <a:t>President &amp; Founder</a:t>
            </a:r>
          </a:p>
          <a:p>
            <a:pPr indent="0">
              <a:buFont typeface="Arial" panose="020B0604020202020204" pitchFamily="34" charset="0"/>
              <a:buNone/>
            </a:pPr>
            <a:endParaRPr lang="en-US" sz="4400" dirty="0">
              <a:solidFill>
                <a:schemeClr val="accent1"/>
              </a:solidFill>
            </a:endParaRPr>
          </a:p>
          <a:p>
            <a:pPr algn="ctr"/>
            <a:endParaRPr lang="en-US" sz="4400" dirty="0">
              <a:solidFill>
                <a:schemeClr val="accent1"/>
              </a:solidFill>
            </a:endParaRPr>
          </a:p>
        </p:txBody>
      </p:sp>
      <p:sp>
        <p:nvSpPr>
          <p:cNvPr id="7" name="Rectangle 6">
            <a:extLst>
              <a:ext uri="{FF2B5EF4-FFF2-40B4-BE49-F238E27FC236}">
                <a16:creationId xmlns:a16="http://schemas.microsoft.com/office/drawing/2014/main" id="{B5D4EACA-181A-4F64-A480-18E02C710A5F}"/>
              </a:ext>
            </a:extLst>
          </p:cNvPr>
          <p:cNvSpPr/>
          <p:nvPr/>
        </p:nvSpPr>
        <p:spPr>
          <a:xfrm>
            <a:off x="788350" y="5255300"/>
            <a:ext cx="2720808" cy="897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suit smiling&#10;&#10;Description automatically generated with low confidence">
            <a:extLst>
              <a:ext uri="{FF2B5EF4-FFF2-40B4-BE49-F238E27FC236}">
                <a16:creationId xmlns:a16="http://schemas.microsoft.com/office/drawing/2014/main" id="{4DAA5CBC-D77B-E24E-A7F5-292829218418}"/>
              </a:ext>
            </a:extLst>
          </p:cNvPr>
          <p:cNvPicPr>
            <a:picLocks noChangeAspect="1"/>
          </p:cNvPicPr>
          <p:nvPr/>
        </p:nvPicPr>
        <p:blipFill>
          <a:blip r:embed="rId4"/>
          <a:stretch>
            <a:fillRect/>
          </a:stretch>
        </p:blipFill>
        <p:spPr>
          <a:xfrm>
            <a:off x="742051" y="1390648"/>
            <a:ext cx="3619500" cy="3670300"/>
          </a:xfrm>
          <a:prstGeom prst="rect">
            <a:avLst/>
          </a:prstGeom>
        </p:spPr>
      </p:pic>
      <p:pic>
        <p:nvPicPr>
          <p:cNvPr id="9" name="Picture 8">
            <a:extLst>
              <a:ext uri="{FF2B5EF4-FFF2-40B4-BE49-F238E27FC236}">
                <a16:creationId xmlns:a16="http://schemas.microsoft.com/office/drawing/2014/main" id="{4540E632-D64D-C446-B6E9-9CEE8C02B3F1}"/>
              </a:ext>
            </a:extLst>
          </p:cNvPr>
          <p:cNvPicPr>
            <a:picLocks noChangeAspect="1"/>
          </p:cNvPicPr>
          <p:nvPr/>
        </p:nvPicPr>
        <p:blipFill>
          <a:blip r:embed="rId5"/>
          <a:stretch>
            <a:fillRect/>
          </a:stretch>
        </p:blipFill>
        <p:spPr>
          <a:xfrm>
            <a:off x="4633149" y="5401756"/>
            <a:ext cx="3139255" cy="845367"/>
          </a:xfrm>
          <a:prstGeom prst="rect">
            <a:avLst/>
          </a:prstGeom>
        </p:spPr>
      </p:pic>
    </p:spTree>
    <p:custDataLst>
      <p:tags r:id="rId1"/>
    </p:custDataLst>
    <p:extLst>
      <p:ext uri="{BB962C8B-B14F-4D97-AF65-F5344CB8AC3E}">
        <p14:creationId xmlns:p14="http://schemas.microsoft.com/office/powerpoint/2010/main" val="2018571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639B602-2F94-2E48-A2A1-7036DC03E972}"/>
              </a:ext>
            </a:extLst>
          </p:cNvPr>
          <p:cNvSpPr>
            <a:spLocks noGrp="1"/>
          </p:cNvSpPr>
          <p:nvPr>
            <p:ph idx="13"/>
          </p:nvPr>
        </p:nvSpPr>
        <p:spPr>
          <a:xfrm>
            <a:off x="1745809" y="1929166"/>
            <a:ext cx="6343114" cy="4251460"/>
          </a:xfrm>
        </p:spPr>
        <p:txBody>
          <a:bodyPr>
            <a:normAutofit fontScale="85000" lnSpcReduction="20000"/>
          </a:bodyPr>
          <a:lstStyle/>
          <a:p>
            <a:pPr>
              <a:lnSpc>
                <a:spcPct val="100000"/>
              </a:lnSpc>
            </a:pPr>
            <a:r>
              <a:rPr lang="en-US" sz="3100" b="0" dirty="0">
                <a:latin typeface="+mn-lt"/>
                <a:cs typeface="Avenir 45 Book"/>
              </a:rPr>
              <a:t>May not want to be touched (high five, pat on the back) or touching could be over indulged</a:t>
            </a:r>
          </a:p>
          <a:p>
            <a:pPr indent="0">
              <a:lnSpc>
                <a:spcPct val="100000"/>
              </a:lnSpc>
              <a:buNone/>
            </a:pPr>
            <a:endParaRPr lang="en-US" sz="3100" b="0" dirty="0">
              <a:latin typeface="+mn-lt"/>
              <a:cs typeface="Avenir 45 Book"/>
            </a:endParaRPr>
          </a:p>
          <a:p>
            <a:pPr>
              <a:lnSpc>
                <a:spcPct val="110000"/>
              </a:lnSpc>
            </a:pPr>
            <a:r>
              <a:rPr lang="en-US" sz="3100" b="0" dirty="0">
                <a:latin typeface="+mn-lt"/>
                <a:cs typeface="Avenir 45 Book"/>
              </a:rPr>
              <a:t>Not just loud noises, but even a dripping faucet can be a distraction</a:t>
            </a:r>
          </a:p>
          <a:p>
            <a:pPr indent="0">
              <a:lnSpc>
                <a:spcPct val="110000"/>
              </a:lnSpc>
              <a:buNone/>
            </a:pPr>
            <a:endParaRPr lang="en-US" sz="3100" b="0" dirty="0">
              <a:latin typeface="+mn-lt"/>
              <a:cs typeface="Avenir 45 Book"/>
            </a:endParaRPr>
          </a:p>
          <a:p>
            <a:pPr>
              <a:lnSpc>
                <a:spcPct val="110000"/>
              </a:lnSpc>
            </a:pPr>
            <a:r>
              <a:rPr lang="en-US" sz="3100" b="0" dirty="0">
                <a:latin typeface="+mn-lt"/>
                <a:cs typeface="Avenir 45 Book"/>
              </a:rPr>
              <a:t>Bright florescent lights, blinking LED lights and spinning objects can be distracting</a:t>
            </a:r>
          </a:p>
          <a:p>
            <a:pPr indent="0">
              <a:lnSpc>
                <a:spcPct val="110000"/>
              </a:lnSpc>
              <a:buNone/>
            </a:pPr>
            <a:endParaRPr lang="en-US" sz="3100" b="0" dirty="0">
              <a:latin typeface="+mn-lt"/>
              <a:cs typeface="Avenir 45 Book"/>
            </a:endParaRPr>
          </a:p>
          <a:p>
            <a:pPr>
              <a:lnSpc>
                <a:spcPct val="110000"/>
              </a:lnSpc>
            </a:pPr>
            <a:r>
              <a:rPr lang="en-US" sz="3100" b="0" dirty="0">
                <a:latin typeface="+mn-lt"/>
                <a:cs typeface="Avenir 45 Book"/>
              </a:rPr>
              <a:t>Smells can be a distraction</a:t>
            </a:r>
          </a:p>
          <a:p>
            <a:endParaRPr lang="en-US" dirty="0"/>
          </a:p>
        </p:txBody>
      </p:sp>
      <p:pic>
        <p:nvPicPr>
          <p:cNvPr id="13" name="Picture 12" descr="Page 1 Sensory Processing.png">
            <a:extLst>
              <a:ext uri="{FF2B5EF4-FFF2-40B4-BE49-F238E27FC236}">
                <a16:creationId xmlns:a16="http://schemas.microsoft.com/office/drawing/2014/main" id="{AD8D9879-AD98-EC48-AF49-F903F4FEE2C0}"/>
              </a:ext>
            </a:extLst>
          </p:cNvPr>
          <p:cNvPicPr>
            <a:picLocks noChangeAspect="1"/>
          </p:cNvPicPr>
          <p:nvPr/>
        </p:nvPicPr>
        <p:blipFill>
          <a:blip r:embed="rId3">
            <a:duotone>
              <a:schemeClr val="accent1">
                <a:shade val="45000"/>
                <a:satMod val="135000"/>
              </a:schemeClr>
              <a:prstClr val="white"/>
            </a:duotone>
            <a:lum bright="-20000"/>
          </a:blip>
          <a:stretch>
            <a:fillRect/>
          </a:stretch>
        </p:blipFill>
        <p:spPr>
          <a:xfrm>
            <a:off x="546737" y="535389"/>
            <a:ext cx="799332" cy="799332"/>
          </a:xfrm>
          <a:prstGeom prst="rect">
            <a:avLst/>
          </a:prstGeom>
        </p:spPr>
      </p:pic>
      <p:sp>
        <p:nvSpPr>
          <p:cNvPr id="16" name="TextBox 15">
            <a:extLst>
              <a:ext uri="{FF2B5EF4-FFF2-40B4-BE49-F238E27FC236}">
                <a16:creationId xmlns:a16="http://schemas.microsoft.com/office/drawing/2014/main" id="{7D6B802D-A332-014D-B897-14AC4DF24EFC}"/>
              </a:ext>
            </a:extLst>
          </p:cNvPr>
          <p:cNvSpPr txBox="1"/>
          <p:nvPr/>
        </p:nvSpPr>
        <p:spPr>
          <a:xfrm>
            <a:off x="1417450" y="1002126"/>
            <a:ext cx="2766872" cy="369332"/>
          </a:xfrm>
          <a:prstGeom prst="rect">
            <a:avLst/>
          </a:prstGeom>
          <a:noFill/>
        </p:spPr>
        <p:txBody>
          <a:bodyPr wrap="square" rtlCol="0">
            <a:spAutoFit/>
          </a:bodyPr>
          <a:lstStyle/>
          <a:p>
            <a:r>
              <a:rPr lang="en-US" i="1" dirty="0">
                <a:solidFill>
                  <a:srgbClr val="404040"/>
                </a:solidFill>
                <a:latin typeface="Avenir 45 Book"/>
                <a:cs typeface="Avenir 45 Book"/>
              </a:rPr>
              <a:t>Sensory Processing</a:t>
            </a:r>
          </a:p>
        </p:txBody>
      </p:sp>
      <p:pic>
        <p:nvPicPr>
          <p:cNvPr id="8" name="Picture 7" descr="noun_21603.png">
            <a:extLst>
              <a:ext uri="{FF2B5EF4-FFF2-40B4-BE49-F238E27FC236}">
                <a16:creationId xmlns:a16="http://schemas.microsoft.com/office/drawing/2014/main" id="{F5C7A3CD-5695-1649-8B53-FE6D23942D52}"/>
              </a:ext>
            </a:extLst>
          </p:cNvPr>
          <p:cNvPicPr>
            <a:picLocks noChangeAspect="1"/>
          </p:cNvPicPr>
          <p:nvPr/>
        </p:nvPicPr>
        <p:blipFill>
          <a:blip r:embed="rId4">
            <a:alphaModFix/>
            <a:duotone>
              <a:schemeClr val="accent1">
                <a:shade val="45000"/>
                <a:satMod val="135000"/>
              </a:schemeClr>
              <a:prstClr val="white"/>
            </a:duotone>
            <a:lum bright="-22000"/>
          </a:blip>
          <a:stretch>
            <a:fillRect/>
          </a:stretch>
        </p:blipFill>
        <p:spPr>
          <a:xfrm>
            <a:off x="894780" y="3245966"/>
            <a:ext cx="626324" cy="626324"/>
          </a:xfrm>
          <a:prstGeom prst="rect">
            <a:avLst/>
          </a:prstGeom>
          <a:noFill/>
        </p:spPr>
      </p:pic>
      <p:pic>
        <p:nvPicPr>
          <p:cNvPr id="10" name="Picture 9" descr="noun_1886.png">
            <a:extLst>
              <a:ext uri="{FF2B5EF4-FFF2-40B4-BE49-F238E27FC236}">
                <a16:creationId xmlns:a16="http://schemas.microsoft.com/office/drawing/2014/main" id="{29AB508D-0A8D-2347-B9F8-DAE43C6BE9FC}"/>
              </a:ext>
            </a:extLst>
          </p:cNvPr>
          <p:cNvPicPr>
            <a:picLocks noChangeAspect="1"/>
          </p:cNvPicPr>
          <p:nvPr/>
        </p:nvPicPr>
        <p:blipFill>
          <a:blip r:embed="rId5">
            <a:duotone>
              <a:schemeClr val="accent1">
                <a:shade val="45000"/>
                <a:satMod val="135000"/>
              </a:schemeClr>
              <a:prstClr val="white"/>
            </a:duotone>
            <a:lum bright="-24000"/>
          </a:blip>
          <a:stretch>
            <a:fillRect/>
          </a:stretch>
        </p:blipFill>
        <p:spPr>
          <a:xfrm>
            <a:off x="945696" y="4368329"/>
            <a:ext cx="564415" cy="564416"/>
          </a:xfrm>
          <a:prstGeom prst="rect">
            <a:avLst/>
          </a:prstGeom>
          <a:noFill/>
        </p:spPr>
      </p:pic>
      <p:pic>
        <p:nvPicPr>
          <p:cNvPr id="14" name="Picture 13" descr="noun_36660.png">
            <a:extLst>
              <a:ext uri="{FF2B5EF4-FFF2-40B4-BE49-F238E27FC236}">
                <a16:creationId xmlns:a16="http://schemas.microsoft.com/office/drawing/2014/main" id="{0E69EC17-1314-5942-A481-44A04F31A1EE}"/>
              </a:ext>
            </a:extLst>
          </p:cNvPr>
          <p:cNvPicPr>
            <a:picLocks noChangeAspect="1"/>
          </p:cNvPicPr>
          <p:nvPr/>
        </p:nvPicPr>
        <p:blipFill>
          <a:blip r:embed="rId6">
            <a:duotone>
              <a:schemeClr val="accent1">
                <a:shade val="45000"/>
                <a:satMod val="135000"/>
              </a:schemeClr>
              <a:prstClr val="white"/>
            </a:duotone>
            <a:lum bright="-24000"/>
          </a:blip>
          <a:stretch>
            <a:fillRect/>
          </a:stretch>
        </p:blipFill>
        <p:spPr>
          <a:xfrm>
            <a:off x="967089" y="2105737"/>
            <a:ext cx="539494" cy="539494"/>
          </a:xfrm>
          <a:prstGeom prst="rect">
            <a:avLst/>
          </a:prstGeom>
        </p:spPr>
      </p:pic>
      <p:pic>
        <p:nvPicPr>
          <p:cNvPr id="15" name="Picture 14" descr="noun_181232.png">
            <a:extLst>
              <a:ext uri="{FF2B5EF4-FFF2-40B4-BE49-F238E27FC236}">
                <a16:creationId xmlns:a16="http://schemas.microsoft.com/office/drawing/2014/main" id="{668B83C1-0851-4142-AA4C-3D86C030F50D}"/>
              </a:ext>
            </a:extLst>
          </p:cNvPr>
          <p:cNvPicPr>
            <a:picLocks noChangeAspect="1"/>
          </p:cNvPicPr>
          <p:nvPr/>
        </p:nvPicPr>
        <p:blipFill>
          <a:blip r:embed="rId7">
            <a:duotone>
              <a:schemeClr val="accent1">
                <a:shade val="45000"/>
                <a:satMod val="135000"/>
              </a:schemeClr>
              <a:prstClr val="white"/>
            </a:duotone>
            <a:lum bright="-22000"/>
          </a:blip>
          <a:stretch>
            <a:fillRect/>
          </a:stretch>
        </p:blipFill>
        <p:spPr>
          <a:xfrm>
            <a:off x="912334" y="5311555"/>
            <a:ext cx="649004" cy="649004"/>
          </a:xfrm>
          <a:prstGeom prst="rect">
            <a:avLst/>
          </a:prstGeom>
        </p:spPr>
      </p:pic>
      <p:sp>
        <p:nvSpPr>
          <p:cNvPr id="17" name="Title 1">
            <a:extLst>
              <a:ext uri="{FF2B5EF4-FFF2-40B4-BE49-F238E27FC236}">
                <a16:creationId xmlns:a16="http://schemas.microsoft.com/office/drawing/2014/main" id="{AEA5C32C-8204-3E46-B084-654E78B3B021}"/>
              </a:ext>
            </a:extLst>
          </p:cNvPr>
          <p:cNvSpPr txBox="1">
            <a:spLocks/>
          </p:cNvSpPr>
          <p:nvPr/>
        </p:nvSpPr>
        <p:spPr>
          <a:xfrm>
            <a:off x="1417450" y="424761"/>
            <a:ext cx="9243290" cy="909960"/>
          </a:xfrm>
          <a:prstGeom prst="rect">
            <a:avLst/>
          </a:prstGeom>
        </p:spPr>
        <p:txBody>
          <a:bodyPr vert="horz" lIns="91440" tIns="45720" rIns="91440" bIns="45720" rtlCol="0" anchor="t" anchorCtr="0">
            <a:noAutofit/>
          </a:bodyPr>
          <a:lstStyle>
            <a:lvl1pPr algn="l" defTabSz="457200" rtl="0" eaLnBrk="1" latinLnBrk="0" hangingPunct="1">
              <a:lnSpc>
                <a:spcPts val="4400"/>
              </a:lnSpc>
              <a:spcBef>
                <a:spcPct val="0"/>
              </a:spcBef>
              <a:buNone/>
              <a:defRPr sz="4000" b="1" i="0" u="none" kern="1200" cap="none">
                <a:solidFill>
                  <a:schemeClr val="accent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a:solidFill>
                  <a:srgbClr val="0B294D"/>
                </a:solidFill>
                <a:latin typeface="+mj-lt"/>
              </a:rPr>
              <a:t>Be Sensitive to the Environment</a:t>
            </a:r>
            <a:endParaRPr lang="en-US" sz="3200" dirty="0">
              <a:solidFill>
                <a:srgbClr val="0B294D"/>
              </a:solidFill>
              <a:latin typeface="+mj-lt"/>
            </a:endParaRPr>
          </a:p>
        </p:txBody>
      </p:sp>
    </p:spTree>
    <p:extLst>
      <p:ext uri="{BB962C8B-B14F-4D97-AF65-F5344CB8AC3E}">
        <p14:creationId xmlns:p14="http://schemas.microsoft.com/office/powerpoint/2010/main" val="3030681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639B602-2F94-2E48-A2A1-7036DC03E972}"/>
              </a:ext>
            </a:extLst>
          </p:cNvPr>
          <p:cNvSpPr>
            <a:spLocks noGrp="1"/>
          </p:cNvSpPr>
          <p:nvPr>
            <p:ph idx="13"/>
          </p:nvPr>
        </p:nvSpPr>
        <p:spPr>
          <a:xfrm>
            <a:off x="2820143" y="1900221"/>
            <a:ext cx="7381132" cy="4162911"/>
          </a:xfrm>
        </p:spPr>
        <p:txBody>
          <a:bodyPr>
            <a:normAutofit/>
          </a:bodyPr>
          <a:lstStyle/>
          <a:p>
            <a:pPr>
              <a:spcAft>
                <a:spcPts val="1800"/>
              </a:spcAft>
            </a:pPr>
            <a:r>
              <a:rPr lang="en-US" sz="2600" b="0" dirty="0">
                <a:latin typeface="+mn-lt"/>
                <a:cs typeface="Avenir 45 Book"/>
              </a:rPr>
              <a:t>Repetitive movement of body or objects</a:t>
            </a:r>
          </a:p>
          <a:p>
            <a:pPr lvl="1">
              <a:spcAft>
                <a:spcPts val="1800"/>
              </a:spcAft>
            </a:pPr>
            <a:r>
              <a:rPr lang="en-US" sz="2600" b="0" dirty="0">
                <a:latin typeface="+mn-lt"/>
                <a:cs typeface="Avenir 45 Book"/>
              </a:rPr>
              <a:t>Rocking, hand flapping, spinning</a:t>
            </a:r>
          </a:p>
          <a:p>
            <a:pPr>
              <a:spcAft>
                <a:spcPts val="1800"/>
              </a:spcAft>
            </a:pPr>
            <a:r>
              <a:rPr lang="en-US" sz="2600" b="0" dirty="0">
                <a:latin typeface="+mn-lt"/>
                <a:cs typeface="Avenir 45 Book"/>
              </a:rPr>
              <a:t>“Scripting” – repeating phases, words, or sounds</a:t>
            </a:r>
          </a:p>
          <a:p>
            <a:pPr>
              <a:spcAft>
                <a:spcPts val="1800"/>
              </a:spcAft>
            </a:pPr>
            <a:r>
              <a:rPr lang="en-US" sz="2600" b="0" dirty="0">
                <a:latin typeface="+mn-lt"/>
                <a:cs typeface="Avenir 45 Book"/>
              </a:rPr>
              <a:t>OCD in activities and interests</a:t>
            </a:r>
          </a:p>
          <a:p>
            <a:pPr>
              <a:spcAft>
                <a:spcPts val="1800"/>
              </a:spcAft>
            </a:pPr>
            <a:r>
              <a:rPr lang="en-US" sz="2600" b="0" dirty="0">
                <a:latin typeface="+mn-lt"/>
                <a:cs typeface="Avenir 45 Book"/>
              </a:rPr>
              <a:t>Random disruptions</a:t>
            </a:r>
          </a:p>
          <a:p>
            <a:endParaRPr lang="en-US" dirty="0"/>
          </a:p>
        </p:txBody>
      </p:sp>
      <p:pic>
        <p:nvPicPr>
          <p:cNvPr id="12" name="Picture 11" descr="Page 1 Repetitive Behaviors.png">
            <a:extLst>
              <a:ext uri="{FF2B5EF4-FFF2-40B4-BE49-F238E27FC236}">
                <a16:creationId xmlns:a16="http://schemas.microsoft.com/office/drawing/2014/main" id="{11C85BB5-E80E-4E43-9271-5979DC39EC5D}"/>
              </a:ext>
            </a:extLst>
          </p:cNvPr>
          <p:cNvPicPr>
            <a:picLocks noChangeAspect="1"/>
          </p:cNvPicPr>
          <p:nvPr/>
        </p:nvPicPr>
        <p:blipFill>
          <a:blip r:embed="rId3">
            <a:duotone>
              <a:schemeClr val="accent1">
                <a:shade val="45000"/>
                <a:satMod val="135000"/>
              </a:schemeClr>
              <a:prstClr val="white"/>
            </a:duotone>
            <a:lum bright="-20000"/>
          </a:blip>
          <a:stretch>
            <a:fillRect/>
          </a:stretch>
        </p:blipFill>
        <p:spPr>
          <a:xfrm>
            <a:off x="650610" y="568020"/>
            <a:ext cx="623441" cy="623441"/>
          </a:xfrm>
          <a:prstGeom prst="rect">
            <a:avLst/>
          </a:prstGeom>
        </p:spPr>
      </p:pic>
      <p:sp>
        <p:nvSpPr>
          <p:cNvPr id="16" name="TextBox 15">
            <a:extLst>
              <a:ext uri="{FF2B5EF4-FFF2-40B4-BE49-F238E27FC236}">
                <a16:creationId xmlns:a16="http://schemas.microsoft.com/office/drawing/2014/main" id="{7D6B802D-A332-014D-B897-14AC4DF24EFC}"/>
              </a:ext>
            </a:extLst>
          </p:cNvPr>
          <p:cNvSpPr txBox="1"/>
          <p:nvPr/>
        </p:nvSpPr>
        <p:spPr>
          <a:xfrm>
            <a:off x="1476065" y="1002126"/>
            <a:ext cx="2766872" cy="369332"/>
          </a:xfrm>
          <a:prstGeom prst="rect">
            <a:avLst/>
          </a:prstGeom>
          <a:noFill/>
        </p:spPr>
        <p:txBody>
          <a:bodyPr wrap="square" rtlCol="0">
            <a:spAutoFit/>
          </a:bodyPr>
          <a:lstStyle/>
          <a:p>
            <a:r>
              <a:rPr lang="en-US" i="1" dirty="0">
                <a:solidFill>
                  <a:srgbClr val="404040"/>
                </a:solidFill>
                <a:latin typeface="Avenir 45 Book"/>
                <a:cs typeface="Avenir 45 Book"/>
              </a:rPr>
              <a:t>Repetitive Behaviors</a:t>
            </a:r>
          </a:p>
        </p:txBody>
      </p:sp>
      <p:sp>
        <p:nvSpPr>
          <p:cNvPr id="7" name="Title 1">
            <a:extLst>
              <a:ext uri="{FF2B5EF4-FFF2-40B4-BE49-F238E27FC236}">
                <a16:creationId xmlns:a16="http://schemas.microsoft.com/office/drawing/2014/main" id="{F447AFD2-A23F-3848-A358-DDA65DABD521}"/>
              </a:ext>
            </a:extLst>
          </p:cNvPr>
          <p:cNvSpPr txBox="1">
            <a:spLocks/>
          </p:cNvSpPr>
          <p:nvPr/>
        </p:nvSpPr>
        <p:spPr>
          <a:xfrm>
            <a:off x="1297497" y="426329"/>
            <a:ext cx="9243290" cy="909960"/>
          </a:xfrm>
          <a:prstGeom prst="rect">
            <a:avLst/>
          </a:prstGeom>
        </p:spPr>
        <p:txBody>
          <a:bodyPr vert="horz" lIns="91440" tIns="45720" rIns="91440" bIns="45720" rtlCol="0" anchor="t" anchorCtr="0">
            <a:noAutofit/>
          </a:bodyPr>
          <a:lstStyle>
            <a:lvl1pPr algn="l" defTabSz="457200" rtl="0" eaLnBrk="1" latinLnBrk="0" hangingPunct="1">
              <a:lnSpc>
                <a:spcPts val="4400"/>
              </a:lnSpc>
              <a:spcBef>
                <a:spcPct val="0"/>
              </a:spcBef>
              <a:buNone/>
              <a:defRPr sz="4000" b="1" i="0" u="none" kern="1200" cap="none">
                <a:solidFill>
                  <a:schemeClr val="accent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rgbClr val="0B294D"/>
                </a:solidFill>
                <a:latin typeface="+mj-lt"/>
              </a:rPr>
              <a:t>“Out-of-the-Ordinary” Movements</a:t>
            </a:r>
          </a:p>
        </p:txBody>
      </p:sp>
      <p:pic>
        <p:nvPicPr>
          <p:cNvPr id="10" name="Picture 9" descr="Screen Shot 2018-07-26 at 11.05.43 AM.png">
            <a:extLst>
              <a:ext uri="{FF2B5EF4-FFF2-40B4-BE49-F238E27FC236}">
                <a16:creationId xmlns:a16="http://schemas.microsoft.com/office/drawing/2014/main" id="{AC4E8CD1-F61E-4948-8B50-385F5352D2B4}"/>
              </a:ext>
            </a:extLst>
          </p:cNvPr>
          <p:cNvPicPr>
            <a:picLocks noChangeAspect="1"/>
          </p:cNvPicPr>
          <p:nvPr/>
        </p:nvPicPr>
        <p:blipFill>
          <a:blip r:embed="rId4"/>
          <a:stretch>
            <a:fillRect/>
          </a:stretch>
        </p:blipFill>
        <p:spPr>
          <a:xfrm>
            <a:off x="627164" y="1974576"/>
            <a:ext cx="2032220" cy="2714655"/>
          </a:xfrm>
          <a:prstGeom prst="rect">
            <a:avLst/>
          </a:prstGeom>
        </p:spPr>
      </p:pic>
    </p:spTree>
    <p:extLst>
      <p:ext uri="{BB962C8B-B14F-4D97-AF65-F5344CB8AC3E}">
        <p14:creationId xmlns:p14="http://schemas.microsoft.com/office/powerpoint/2010/main" val="1332607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Strategic Workforce Solution | Neurodiversity Employment">
            <a:hlinkClick r:id="" action="ppaction://media"/>
            <a:extLst>
              <a:ext uri="{FF2B5EF4-FFF2-40B4-BE49-F238E27FC236}">
                <a16:creationId xmlns:a16="http://schemas.microsoft.com/office/drawing/2014/main" id="{D684F050-FA60-AF43-A7F2-A9A1D233E6E2}"/>
              </a:ext>
            </a:extLst>
          </p:cNvPr>
          <p:cNvPicPr>
            <a:picLocks noRot="1" noChangeAspect="1"/>
          </p:cNvPicPr>
          <p:nvPr>
            <a:videoFile r:link="rId1"/>
          </p:nvPr>
        </p:nvPicPr>
        <p:blipFill>
          <a:blip r:embed="rId4"/>
          <a:stretch>
            <a:fillRect/>
          </a:stretch>
        </p:blipFill>
        <p:spPr>
          <a:xfrm>
            <a:off x="464024" y="1352550"/>
            <a:ext cx="8512500" cy="5258516"/>
          </a:xfrm>
          <a:prstGeom prst="rect">
            <a:avLst/>
          </a:prstGeom>
        </p:spPr>
      </p:pic>
    </p:spTree>
    <p:extLst>
      <p:ext uri="{BB962C8B-B14F-4D97-AF65-F5344CB8AC3E}">
        <p14:creationId xmlns:p14="http://schemas.microsoft.com/office/powerpoint/2010/main" val="198426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639B602-2F94-2E48-A2A1-7036DC03E972}"/>
              </a:ext>
            </a:extLst>
          </p:cNvPr>
          <p:cNvSpPr>
            <a:spLocks noGrp="1"/>
          </p:cNvSpPr>
          <p:nvPr>
            <p:ph idx="13"/>
          </p:nvPr>
        </p:nvSpPr>
        <p:spPr>
          <a:xfrm>
            <a:off x="1913326" y="2149611"/>
            <a:ext cx="6515566" cy="4639892"/>
          </a:xfrm>
        </p:spPr>
        <p:txBody>
          <a:bodyPr>
            <a:normAutofit/>
          </a:bodyPr>
          <a:lstStyle/>
          <a:p>
            <a:pPr lvl="1">
              <a:lnSpc>
                <a:spcPct val="150000"/>
              </a:lnSpc>
              <a:spcAft>
                <a:spcPts val="1800"/>
              </a:spcAft>
            </a:pPr>
            <a:r>
              <a:rPr lang="en-US" sz="2400" b="0" dirty="0">
                <a:latin typeface="+mn-lt"/>
                <a:cs typeface="Avenir 45 Book"/>
              </a:rPr>
              <a:t>Staff Training &amp; Enlightenment</a:t>
            </a:r>
          </a:p>
          <a:p>
            <a:pPr lvl="1">
              <a:lnSpc>
                <a:spcPct val="150000"/>
              </a:lnSpc>
              <a:spcAft>
                <a:spcPts val="1800"/>
              </a:spcAft>
            </a:pPr>
            <a:r>
              <a:rPr lang="en-US" sz="2400" b="0" dirty="0">
                <a:latin typeface="+mn-lt"/>
                <a:cs typeface="Avenir 45 Book"/>
              </a:rPr>
              <a:t>Evidence-based teaching practices (Universal design)</a:t>
            </a:r>
          </a:p>
          <a:p>
            <a:pPr lvl="1">
              <a:lnSpc>
                <a:spcPct val="150000"/>
              </a:lnSpc>
              <a:spcAft>
                <a:spcPts val="1800"/>
              </a:spcAft>
            </a:pPr>
            <a:r>
              <a:rPr lang="en-US" sz="2400" b="0" dirty="0">
                <a:latin typeface="+mn-lt"/>
                <a:cs typeface="Avenir 45 Book"/>
              </a:rPr>
              <a:t>Structure &amp; Predictability</a:t>
            </a:r>
          </a:p>
          <a:p>
            <a:pPr lvl="1">
              <a:lnSpc>
                <a:spcPct val="150000"/>
              </a:lnSpc>
              <a:spcAft>
                <a:spcPts val="1800"/>
              </a:spcAft>
            </a:pPr>
            <a:r>
              <a:rPr lang="en-US" sz="2400" b="0" dirty="0">
                <a:latin typeface="+mn-lt"/>
                <a:cs typeface="Avenir 45 Book"/>
              </a:rPr>
              <a:t>Exercise*</a:t>
            </a:r>
            <a:endParaRPr lang="en-US" dirty="0"/>
          </a:p>
        </p:txBody>
      </p:sp>
      <p:sp>
        <p:nvSpPr>
          <p:cNvPr id="7" name="Title 1">
            <a:extLst>
              <a:ext uri="{FF2B5EF4-FFF2-40B4-BE49-F238E27FC236}">
                <a16:creationId xmlns:a16="http://schemas.microsoft.com/office/drawing/2014/main" id="{F447AFD2-A23F-3848-A358-DDA65DABD521}"/>
              </a:ext>
            </a:extLst>
          </p:cNvPr>
          <p:cNvSpPr txBox="1">
            <a:spLocks/>
          </p:cNvSpPr>
          <p:nvPr/>
        </p:nvSpPr>
        <p:spPr>
          <a:xfrm>
            <a:off x="627164" y="244566"/>
            <a:ext cx="7801728" cy="909960"/>
          </a:xfrm>
          <a:prstGeom prst="rect">
            <a:avLst/>
          </a:prstGeom>
        </p:spPr>
        <p:txBody>
          <a:bodyPr vert="horz" lIns="91440" tIns="45720" rIns="91440" bIns="45720" rtlCol="0" anchor="t" anchorCtr="0">
            <a:noAutofit/>
          </a:bodyPr>
          <a:lstStyle>
            <a:lvl1pPr algn="l" defTabSz="457200" rtl="0" eaLnBrk="1" latinLnBrk="0" hangingPunct="1">
              <a:lnSpc>
                <a:spcPts val="4400"/>
              </a:lnSpc>
              <a:spcBef>
                <a:spcPct val="0"/>
              </a:spcBef>
              <a:buNone/>
              <a:defRPr sz="4000" b="1" i="0" u="none" kern="1200" cap="none">
                <a:solidFill>
                  <a:schemeClr val="accent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rgbClr val="0B294D"/>
                </a:solidFill>
                <a:latin typeface="+mj-lt"/>
              </a:rPr>
              <a:t>Creating Success for those with ASD - </a:t>
            </a:r>
            <a:r>
              <a:rPr lang="en-US" sz="3200" i="1" dirty="0">
                <a:solidFill>
                  <a:srgbClr val="0B294D"/>
                </a:solidFill>
                <a:latin typeface="+mj-lt"/>
              </a:rPr>
              <a:t>and the Company -</a:t>
            </a:r>
            <a:r>
              <a:rPr lang="en-US" sz="3200" dirty="0">
                <a:solidFill>
                  <a:srgbClr val="0B294D"/>
                </a:solidFill>
                <a:latin typeface="+mj-lt"/>
              </a:rPr>
              <a:t> in the Workplace</a:t>
            </a:r>
          </a:p>
        </p:txBody>
      </p:sp>
      <p:pic>
        <p:nvPicPr>
          <p:cNvPr id="14" name="Picture 13" descr="Peer Mentor.png">
            <a:extLst>
              <a:ext uri="{FF2B5EF4-FFF2-40B4-BE49-F238E27FC236}">
                <a16:creationId xmlns:a16="http://schemas.microsoft.com/office/drawing/2014/main" id="{D95B19AD-05B2-104D-9BBC-786A729CB6B2}"/>
              </a:ext>
            </a:extLst>
          </p:cNvPr>
          <p:cNvPicPr>
            <a:picLocks noChangeAspect="1"/>
          </p:cNvPicPr>
          <p:nvPr/>
        </p:nvPicPr>
        <p:blipFill>
          <a:blip r:embed="rId3">
            <a:duotone>
              <a:prstClr val="black"/>
              <a:schemeClr val="accent1">
                <a:tint val="45000"/>
                <a:satMod val="400000"/>
              </a:schemeClr>
            </a:duotone>
            <a:lum bright="-59000"/>
          </a:blip>
          <a:stretch>
            <a:fillRect/>
          </a:stretch>
        </p:blipFill>
        <p:spPr>
          <a:xfrm>
            <a:off x="1228659" y="3284166"/>
            <a:ext cx="638157" cy="638157"/>
          </a:xfrm>
          <a:prstGeom prst="rect">
            <a:avLst/>
          </a:prstGeom>
        </p:spPr>
      </p:pic>
      <p:pic>
        <p:nvPicPr>
          <p:cNvPr id="15" name="Picture 14" descr="Exercise.png">
            <a:extLst>
              <a:ext uri="{FF2B5EF4-FFF2-40B4-BE49-F238E27FC236}">
                <a16:creationId xmlns:a16="http://schemas.microsoft.com/office/drawing/2014/main" id="{85A444B7-061A-2140-BAF9-C50C8064396C}"/>
              </a:ext>
            </a:extLst>
          </p:cNvPr>
          <p:cNvPicPr>
            <a:picLocks noChangeAspect="1"/>
          </p:cNvPicPr>
          <p:nvPr/>
        </p:nvPicPr>
        <p:blipFill>
          <a:blip r:embed="rId4">
            <a:duotone>
              <a:prstClr val="black"/>
              <a:schemeClr val="accent1">
                <a:tint val="45000"/>
                <a:satMod val="400000"/>
              </a:schemeClr>
            </a:duotone>
            <a:lum bright="-59000"/>
          </a:blip>
          <a:stretch>
            <a:fillRect/>
          </a:stretch>
        </p:blipFill>
        <p:spPr>
          <a:xfrm>
            <a:off x="1077872" y="5175163"/>
            <a:ext cx="939728" cy="939728"/>
          </a:xfrm>
          <a:prstGeom prst="rect">
            <a:avLst/>
          </a:prstGeom>
        </p:spPr>
      </p:pic>
      <p:pic>
        <p:nvPicPr>
          <p:cNvPr id="17" name="Picture 16" descr="TASK Analysis.png">
            <a:extLst>
              <a:ext uri="{FF2B5EF4-FFF2-40B4-BE49-F238E27FC236}">
                <a16:creationId xmlns:a16="http://schemas.microsoft.com/office/drawing/2014/main" id="{3736539E-C239-F646-905A-129CFF2B64FC}"/>
              </a:ext>
            </a:extLst>
          </p:cNvPr>
          <p:cNvPicPr>
            <a:picLocks noChangeAspect="1"/>
          </p:cNvPicPr>
          <p:nvPr/>
        </p:nvPicPr>
        <p:blipFill>
          <a:blip r:embed="rId5">
            <a:duotone>
              <a:prstClr val="black"/>
              <a:schemeClr val="accent1">
                <a:tint val="45000"/>
                <a:satMod val="400000"/>
              </a:schemeClr>
            </a:duotone>
            <a:lum bright="-59000"/>
          </a:blip>
          <a:stretch>
            <a:fillRect/>
          </a:stretch>
        </p:blipFill>
        <p:spPr>
          <a:xfrm>
            <a:off x="1267712" y="4439203"/>
            <a:ext cx="526183" cy="526183"/>
          </a:xfrm>
          <a:prstGeom prst="rect">
            <a:avLst/>
          </a:prstGeom>
        </p:spPr>
      </p:pic>
      <p:pic>
        <p:nvPicPr>
          <p:cNvPr id="10" name="Picture 9" descr="icon-training.png">
            <a:extLst>
              <a:ext uri="{FF2B5EF4-FFF2-40B4-BE49-F238E27FC236}">
                <a16:creationId xmlns:a16="http://schemas.microsoft.com/office/drawing/2014/main" id="{3C9C1C91-BE97-D742-9D0C-8E5E5753342D}"/>
              </a:ext>
            </a:extLst>
          </p:cNvPr>
          <p:cNvPicPr>
            <a:picLocks noChangeAspect="1"/>
          </p:cNvPicPr>
          <p:nvPr/>
        </p:nvPicPr>
        <p:blipFill>
          <a:blip r:embed="rId6">
            <a:duotone>
              <a:schemeClr val="accent1">
                <a:shade val="45000"/>
                <a:satMod val="135000"/>
              </a:schemeClr>
              <a:prstClr val="white"/>
            </a:duotone>
            <a:lum bright="-37000"/>
          </a:blip>
          <a:stretch>
            <a:fillRect/>
          </a:stretch>
        </p:blipFill>
        <p:spPr>
          <a:xfrm>
            <a:off x="1212325" y="2112876"/>
            <a:ext cx="669279" cy="669279"/>
          </a:xfrm>
          <a:prstGeom prst="rect">
            <a:avLst/>
          </a:prstGeom>
        </p:spPr>
      </p:pic>
    </p:spTree>
    <p:extLst>
      <p:ext uri="{BB962C8B-B14F-4D97-AF65-F5344CB8AC3E}">
        <p14:creationId xmlns:p14="http://schemas.microsoft.com/office/powerpoint/2010/main" val="844443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474-0FF2-0C42-92D9-A8BF03E27D2A}"/>
              </a:ext>
            </a:extLst>
          </p:cNvPr>
          <p:cNvSpPr>
            <a:spLocks noGrp="1"/>
          </p:cNvSpPr>
          <p:nvPr>
            <p:ph type="title"/>
          </p:nvPr>
        </p:nvSpPr>
        <p:spPr>
          <a:xfrm>
            <a:off x="581194" y="567010"/>
            <a:ext cx="9243290" cy="909960"/>
          </a:xfrm>
        </p:spPr>
        <p:txBody>
          <a:bodyPr>
            <a:noAutofit/>
          </a:bodyPr>
          <a:lstStyle/>
          <a:p>
            <a:r>
              <a:rPr lang="en-US" sz="3200" dirty="0"/>
              <a:t>Strategies for Onboarding Process</a:t>
            </a:r>
          </a:p>
        </p:txBody>
      </p:sp>
      <p:sp>
        <p:nvSpPr>
          <p:cNvPr id="3" name="TextBox 2">
            <a:extLst>
              <a:ext uri="{FF2B5EF4-FFF2-40B4-BE49-F238E27FC236}">
                <a16:creationId xmlns:a16="http://schemas.microsoft.com/office/drawing/2014/main" id="{557462A9-70AD-9341-B019-5A3E1FA57126}"/>
              </a:ext>
            </a:extLst>
          </p:cNvPr>
          <p:cNvSpPr txBox="1"/>
          <p:nvPr/>
        </p:nvSpPr>
        <p:spPr>
          <a:xfrm>
            <a:off x="581194" y="2169142"/>
            <a:ext cx="7942997"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t>How do we train the individual to do the job?</a:t>
            </a:r>
          </a:p>
          <a:p>
            <a:pPr marL="457200" indent="-457200">
              <a:buFont typeface="Arial" panose="020B0604020202020204" pitchFamily="34" charset="0"/>
              <a:buChar char="•"/>
            </a:pPr>
            <a:r>
              <a:rPr lang="en-US" sz="3200" dirty="0"/>
              <a:t>Why are people not successful at these jobs? </a:t>
            </a:r>
          </a:p>
          <a:p>
            <a:pPr marL="457200" indent="-457200">
              <a:buFont typeface="Arial" panose="020B0604020202020204" pitchFamily="34" charset="0"/>
              <a:buChar char="•"/>
            </a:pPr>
            <a:r>
              <a:rPr lang="en-US" sz="3200" dirty="0"/>
              <a:t>Are we having conversations around good job fits for that individual? </a:t>
            </a:r>
          </a:p>
          <a:p>
            <a:endParaRPr lang="en-US" sz="3200" dirty="0"/>
          </a:p>
        </p:txBody>
      </p:sp>
    </p:spTree>
    <p:extLst>
      <p:ext uri="{BB962C8B-B14F-4D97-AF65-F5344CB8AC3E}">
        <p14:creationId xmlns:p14="http://schemas.microsoft.com/office/powerpoint/2010/main" val="4033102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474-0FF2-0C42-92D9-A8BF03E27D2A}"/>
              </a:ext>
            </a:extLst>
          </p:cNvPr>
          <p:cNvSpPr>
            <a:spLocks noGrp="1"/>
          </p:cNvSpPr>
          <p:nvPr>
            <p:ph type="title"/>
          </p:nvPr>
        </p:nvSpPr>
        <p:spPr>
          <a:xfrm>
            <a:off x="581194" y="567010"/>
            <a:ext cx="9243290" cy="909960"/>
          </a:xfrm>
        </p:spPr>
        <p:txBody>
          <a:bodyPr>
            <a:noAutofit/>
          </a:bodyPr>
          <a:lstStyle/>
          <a:p>
            <a:r>
              <a:rPr lang="en-US" sz="3200" dirty="0"/>
              <a:t>Strategies for Onboarding Process</a:t>
            </a:r>
          </a:p>
        </p:txBody>
      </p:sp>
      <p:sp>
        <p:nvSpPr>
          <p:cNvPr id="3" name="TextBox 2">
            <a:extLst>
              <a:ext uri="{FF2B5EF4-FFF2-40B4-BE49-F238E27FC236}">
                <a16:creationId xmlns:a16="http://schemas.microsoft.com/office/drawing/2014/main" id="{557462A9-70AD-9341-B019-5A3E1FA57126}"/>
              </a:ext>
            </a:extLst>
          </p:cNvPr>
          <p:cNvSpPr txBox="1"/>
          <p:nvPr/>
        </p:nvSpPr>
        <p:spPr>
          <a:xfrm>
            <a:off x="581194" y="2169142"/>
            <a:ext cx="11020256" cy="5509200"/>
          </a:xfrm>
          <a:prstGeom prst="rect">
            <a:avLst/>
          </a:prstGeom>
          <a:noFill/>
        </p:spPr>
        <p:txBody>
          <a:bodyPr wrap="square" rtlCol="0">
            <a:spAutoFit/>
          </a:bodyPr>
          <a:lstStyle/>
          <a:p>
            <a:pPr marL="514350" indent="-514350">
              <a:buAutoNum type="arabicParenR"/>
            </a:pPr>
            <a:r>
              <a:rPr lang="en-US" sz="3200" b="1" dirty="0"/>
              <a:t>Find Jobs that are Structured and Repetitive</a:t>
            </a:r>
          </a:p>
          <a:p>
            <a:endParaRPr lang="en-US" sz="3200" b="1" dirty="0"/>
          </a:p>
          <a:p>
            <a:r>
              <a:rPr lang="en-US" sz="3200" b="1" dirty="0"/>
              <a:t>2) Training ALL Staff and Co-workers that have or may have contact with the new employees</a:t>
            </a:r>
          </a:p>
          <a:p>
            <a:endParaRPr lang="en-US" sz="3200" dirty="0"/>
          </a:p>
          <a:p>
            <a:r>
              <a:rPr lang="en-US" sz="3200" b="1" dirty="0"/>
              <a:t>3) Support the Individuals during the Onboarding Process</a:t>
            </a:r>
            <a:endParaRPr lang="en-US" sz="3200" dirty="0"/>
          </a:p>
          <a:p>
            <a:endParaRPr lang="en-US" sz="3200" dirty="0"/>
          </a:p>
          <a:p>
            <a:pPr marL="514350" indent="-514350">
              <a:buAutoNum type="arabicParenR"/>
            </a:pPr>
            <a:endParaRPr lang="en-US" sz="3200" b="1" dirty="0"/>
          </a:p>
          <a:p>
            <a:pPr marL="514350" indent="-514350">
              <a:buAutoNum type="arabicParenR"/>
            </a:pPr>
            <a:endParaRPr lang="en-US" sz="3200" dirty="0"/>
          </a:p>
          <a:p>
            <a:endParaRPr lang="en-US" sz="3200" dirty="0"/>
          </a:p>
          <a:p>
            <a:endParaRPr lang="en-US" sz="3200" dirty="0"/>
          </a:p>
        </p:txBody>
      </p:sp>
    </p:spTree>
    <p:extLst>
      <p:ext uri="{BB962C8B-B14F-4D97-AF65-F5344CB8AC3E}">
        <p14:creationId xmlns:p14="http://schemas.microsoft.com/office/powerpoint/2010/main" val="2512799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ign, outdoor&#10;&#10;Description automatically generated">
            <a:extLst>
              <a:ext uri="{FF2B5EF4-FFF2-40B4-BE49-F238E27FC236}">
                <a16:creationId xmlns:a16="http://schemas.microsoft.com/office/drawing/2014/main" id="{3776C06A-9954-B14C-9BC3-3DE59A9853DE}"/>
              </a:ext>
            </a:extLst>
          </p:cNvPr>
          <p:cNvPicPr>
            <a:picLocks noChangeAspect="1"/>
          </p:cNvPicPr>
          <p:nvPr/>
        </p:nvPicPr>
        <p:blipFill>
          <a:blip r:embed="rId4"/>
          <a:stretch>
            <a:fillRect/>
          </a:stretch>
        </p:blipFill>
        <p:spPr>
          <a:xfrm>
            <a:off x="772884" y="296466"/>
            <a:ext cx="2789435" cy="1003676"/>
          </a:xfrm>
          <a:prstGeom prst="rect">
            <a:avLst/>
          </a:prstGeom>
        </p:spPr>
      </p:pic>
      <p:pic>
        <p:nvPicPr>
          <p:cNvPr id="2" name="Online Media 1" descr="Disability Inclusion Initiative at Hart Schaffner Marx">
            <a:hlinkClick r:id="" action="ppaction://media"/>
            <a:extLst>
              <a:ext uri="{FF2B5EF4-FFF2-40B4-BE49-F238E27FC236}">
                <a16:creationId xmlns:a16="http://schemas.microsoft.com/office/drawing/2014/main" id="{B47CA0FB-C1FF-1640-AF9C-B555BB7DE782}"/>
              </a:ext>
            </a:extLst>
          </p:cNvPr>
          <p:cNvPicPr>
            <a:picLocks noRot="1" noChangeAspect="1"/>
          </p:cNvPicPr>
          <p:nvPr>
            <a:videoFile r:link="rId1"/>
          </p:nvPr>
        </p:nvPicPr>
        <p:blipFill>
          <a:blip r:embed="rId5"/>
          <a:stretch>
            <a:fillRect/>
          </a:stretch>
        </p:blipFill>
        <p:spPr>
          <a:xfrm>
            <a:off x="542791" y="1614348"/>
            <a:ext cx="9065233" cy="4947186"/>
          </a:xfrm>
          <a:prstGeom prst="rect">
            <a:avLst/>
          </a:prstGeom>
        </p:spPr>
      </p:pic>
    </p:spTree>
    <p:extLst>
      <p:ext uri="{BB962C8B-B14F-4D97-AF65-F5344CB8AC3E}">
        <p14:creationId xmlns:p14="http://schemas.microsoft.com/office/powerpoint/2010/main" val="413129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10A55-1E52-3449-BE93-697D44C52A0F}"/>
              </a:ext>
            </a:extLst>
          </p:cNvPr>
          <p:cNvSpPr>
            <a:spLocks noGrp="1"/>
          </p:cNvSpPr>
          <p:nvPr>
            <p:ph type="title"/>
          </p:nvPr>
        </p:nvSpPr>
        <p:spPr/>
        <p:txBody>
          <a:bodyPr>
            <a:normAutofit/>
          </a:bodyPr>
          <a:lstStyle/>
          <a:p>
            <a:r>
              <a:rPr lang="en-US" sz="3200" dirty="0"/>
              <a:t>A New Approach for Autism Employment</a:t>
            </a:r>
          </a:p>
        </p:txBody>
      </p:sp>
      <p:sp>
        <p:nvSpPr>
          <p:cNvPr id="3" name="Content Placeholder 2">
            <a:extLst>
              <a:ext uri="{FF2B5EF4-FFF2-40B4-BE49-F238E27FC236}">
                <a16:creationId xmlns:a16="http://schemas.microsoft.com/office/drawing/2014/main" id="{A731CCED-3C33-3A46-82C6-8FC7A1822146}"/>
              </a:ext>
            </a:extLst>
          </p:cNvPr>
          <p:cNvSpPr>
            <a:spLocks noGrp="1"/>
          </p:cNvSpPr>
          <p:nvPr>
            <p:ph idx="13"/>
          </p:nvPr>
        </p:nvSpPr>
        <p:spPr>
          <a:xfrm>
            <a:off x="4711485" y="1497724"/>
            <a:ext cx="6478598" cy="4957730"/>
          </a:xfrm>
        </p:spPr>
        <p:txBody>
          <a:bodyPr>
            <a:normAutofit/>
          </a:bodyPr>
          <a:lstStyle/>
          <a:p>
            <a:r>
              <a:rPr lang="en-US" sz="2600" dirty="0">
                <a:latin typeface="+mn-lt"/>
              </a:rPr>
              <a:t>Autism Ready® Assessment</a:t>
            </a:r>
          </a:p>
          <a:p>
            <a:pPr lvl="1"/>
            <a:r>
              <a:rPr lang="en-US" sz="1700" b="0" dirty="0">
                <a:latin typeface="+mn-lt"/>
              </a:rPr>
              <a:t>Review areas of challenge with leadership team</a:t>
            </a:r>
          </a:p>
          <a:p>
            <a:pPr lvl="1"/>
            <a:r>
              <a:rPr lang="en-US" sz="1700" b="0" dirty="0">
                <a:latin typeface="+mn-lt"/>
              </a:rPr>
              <a:t>Identify appropriate jobs with department heads</a:t>
            </a:r>
          </a:p>
          <a:p>
            <a:pPr lvl="1"/>
            <a:r>
              <a:rPr lang="en-US" sz="1700" b="0" dirty="0">
                <a:latin typeface="+mn-lt"/>
              </a:rPr>
              <a:t>Identify current retention rates &amp; cost of turnover</a:t>
            </a:r>
          </a:p>
          <a:p>
            <a:r>
              <a:rPr lang="en-US" sz="2600" dirty="0">
                <a:latin typeface="+mn-lt"/>
              </a:rPr>
              <a:t>Workplace &amp; Job Preparation</a:t>
            </a:r>
          </a:p>
          <a:p>
            <a:pPr lvl="1"/>
            <a:r>
              <a:rPr lang="en-US" sz="1700" b="0" dirty="0">
                <a:latin typeface="+mn-lt"/>
              </a:rPr>
              <a:t>Create universal standard work &amp; skill assessment</a:t>
            </a:r>
          </a:p>
          <a:p>
            <a:pPr lvl="1"/>
            <a:r>
              <a:rPr lang="en-US" sz="1700" b="0" dirty="0">
                <a:latin typeface="+mn-lt"/>
              </a:rPr>
              <a:t>Identify productivity metrics</a:t>
            </a:r>
          </a:p>
          <a:p>
            <a:pPr lvl="1"/>
            <a:r>
              <a:rPr lang="en-US" sz="1700" b="0" dirty="0">
                <a:latin typeface="+mn-lt"/>
              </a:rPr>
              <a:t>Staff training for current employees</a:t>
            </a:r>
          </a:p>
          <a:p>
            <a:r>
              <a:rPr lang="en-US" sz="2600" dirty="0">
                <a:latin typeface="+mn-lt"/>
              </a:rPr>
              <a:t>Onboard New Talent</a:t>
            </a:r>
          </a:p>
          <a:p>
            <a:pPr lvl="1"/>
            <a:r>
              <a:rPr lang="en-US" sz="1700" b="0" dirty="0">
                <a:latin typeface="+mn-lt"/>
              </a:rPr>
              <a:t>Support current hiring process</a:t>
            </a:r>
          </a:p>
          <a:p>
            <a:pPr lvl="1"/>
            <a:r>
              <a:rPr lang="en-US" sz="1700" b="0" dirty="0">
                <a:latin typeface="+mn-lt"/>
              </a:rPr>
              <a:t>Monitor new hire productivity &amp; integration</a:t>
            </a:r>
          </a:p>
          <a:p>
            <a:pPr lvl="1"/>
            <a:r>
              <a:rPr lang="en-US" sz="1700" b="0" dirty="0">
                <a:latin typeface="+mn-lt"/>
              </a:rPr>
              <a:t>On-site/virtual support as jobs progress</a:t>
            </a:r>
          </a:p>
        </p:txBody>
      </p:sp>
      <p:pic>
        <p:nvPicPr>
          <p:cNvPr id="10" name="Picture Placeholder 9" descr="Autism Ready Assessment, Workplace and Job Preparation, Onboard New Talent Diagram&#10;">
            <a:extLst>
              <a:ext uri="{FF2B5EF4-FFF2-40B4-BE49-F238E27FC236}">
                <a16:creationId xmlns:a16="http://schemas.microsoft.com/office/drawing/2014/main" id="{88594A5F-5AE5-1C49-8D41-5F4ADB0FE322}"/>
              </a:ext>
            </a:extLst>
          </p:cNvPr>
          <p:cNvPicPr>
            <a:picLocks noGrp="1" noChangeAspect="1"/>
          </p:cNvPicPr>
          <p:nvPr>
            <p:ph type="pic" sz="quarter" idx="10"/>
          </p:nvPr>
        </p:nvPicPr>
        <p:blipFill>
          <a:blip r:embed="rId3"/>
          <a:srcRect t="3381" b="3381"/>
          <a:stretch>
            <a:fillRect/>
          </a:stretch>
        </p:blipFill>
        <p:spPr>
          <a:xfrm>
            <a:off x="-47049" y="1738445"/>
            <a:ext cx="4957314" cy="4623447"/>
          </a:xfrm>
        </p:spPr>
      </p:pic>
    </p:spTree>
    <p:extLst>
      <p:ext uri="{BB962C8B-B14F-4D97-AF65-F5344CB8AC3E}">
        <p14:creationId xmlns:p14="http://schemas.microsoft.com/office/powerpoint/2010/main" val="141714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474-0FF2-0C42-92D9-A8BF03E27D2A}"/>
              </a:ext>
            </a:extLst>
          </p:cNvPr>
          <p:cNvSpPr>
            <a:spLocks noGrp="1"/>
          </p:cNvSpPr>
          <p:nvPr>
            <p:ph type="title"/>
          </p:nvPr>
        </p:nvSpPr>
        <p:spPr>
          <a:xfrm>
            <a:off x="581194" y="567010"/>
            <a:ext cx="9243290" cy="909960"/>
          </a:xfrm>
        </p:spPr>
        <p:txBody>
          <a:bodyPr>
            <a:noAutofit/>
          </a:bodyPr>
          <a:lstStyle/>
          <a:p>
            <a:r>
              <a:rPr lang="en-US" sz="3200" dirty="0"/>
              <a:t>Small Family Businesses</a:t>
            </a:r>
          </a:p>
        </p:txBody>
      </p:sp>
      <p:sp>
        <p:nvSpPr>
          <p:cNvPr id="3" name="TextBox 2">
            <a:extLst>
              <a:ext uri="{FF2B5EF4-FFF2-40B4-BE49-F238E27FC236}">
                <a16:creationId xmlns:a16="http://schemas.microsoft.com/office/drawing/2014/main" id="{557462A9-70AD-9341-B019-5A3E1FA57126}"/>
              </a:ext>
            </a:extLst>
          </p:cNvPr>
          <p:cNvSpPr txBox="1"/>
          <p:nvPr/>
        </p:nvSpPr>
        <p:spPr>
          <a:xfrm>
            <a:off x="581194" y="2169142"/>
            <a:ext cx="11020256" cy="4031873"/>
          </a:xfrm>
          <a:prstGeom prst="rect">
            <a:avLst/>
          </a:prstGeom>
          <a:noFill/>
        </p:spPr>
        <p:txBody>
          <a:bodyPr wrap="square" rtlCol="0">
            <a:spAutoFit/>
          </a:bodyPr>
          <a:lstStyle/>
          <a:p>
            <a:pPr marL="514350" indent="-514350">
              <a:buAutoNum type="arabicParenR"/>
            </a:pPr>
            <a:r>
              <a:rPr lang="en-US" sz="3200" b="1" dirty="0"/>
              <a:t>Workforce is loyal and dependable</a:t>
            </a:r>
          </a:p>
          <a:p>
            <a:endParaRPr lang="en-US" sz="3200" b="1" dirty="0"/>
          </a:p>
          <a:p>
            <a:r>
              <a:rPr lang="en-US" sz="3200" b="1" dirty="0"/>
              <a:t>2) Internship opportunities </a:t>
            </a:r>
            <a:endParaRPr lang="en-US" sz="3200" dirty="0"/>
          </a:p>
          <a:p>
            <a:endParaRPr lang="en-US" sz="3200" b="1" dirty="0"/>
          </a:p>
          <a:p>
            <a:r>
              <a:rPr lang="en-US" sz="3200" b="1" dirty="0"/>
              <a:t>3) Can help maintain or improve productivity</a:t>
            </a:r>
          </a:p>
          <a:p>
            <a:pPr marL="514350" indent="-514350">
              <a:buAutoNum type="arabicParenR"/>
            </a:pPr>
            <a:endParaRPr lang="en-US" sz="3200" dirty="0"/>
          </a:p>
          <a:p>
            <a:endParaRPr lang="en-US" sz="3200" dirty="0"/>
          </a:p>
          <a:p>
            <a:endParaRPr lang="en-US" sz="3200" dirty="0"/>
          </a:p>
        </p:txBody>
      </p:sp>
    </p:spTree>
    <p:extLst>
      <p:ext uri="{BB962C8B-B14F-4D97-AF65-F5344CB8AC3E}">
        <p14:creationId xmlns:p14="http://schemas.microsoft.com/office/powerpoint/2010/main" val="3794538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08CE-FFB0-41E9-B167-CCF9A4056195}"/>
              </a:ext>
            </a:extLst>
          </p:cNvPr>
          <p:cNvSpPr>
            <a:spLocks noGrp="1"/>
          </p:cNvSpPr>
          <p:nvPr>
            <p:ph type="title"/>
          </p:nvPr>
        </p:nvSpPr>
        <p:spPr/>
        <p:txBody>
          <a:bodyPr/>
          <a:lstStyle/>
          <a:p>
            <a:r>
              <a:rPr lang="en-US" dirty="0"/>
              <a:t>Thank you!</a:t>
            </a:r>
          </a:p>
        </p:txBody>
      </p:sp>
      <p:sp>
        <p:nvSpPr>
          <p:cNvPr id="6" name="Text Placeholder 5">
            <a:extLst>
              <a:ext uri="{FF2B5EF4-FFF2-40B4-BE49-F238E27FC236}">
                <a16:creationId xmlns:a16="http://schemas.microsoft.com/office/drawing/2014/main" id="{73019575-4F63-435B-A9C0-73A795FECC36}"/>
              </a:ext>
            </a:extLst>
          </p:cNvPr>
          <p:cNvSpPr>
            <a:spLocks noGrp="1"/>
          </p:cNvSpPr>
          <p:nvPr>
            <p:ph type="body" idx="17"/>
          </p:nvPr>
        </p:nvSpPr>
        <p:spPr/>
        <p:txBody>
          <a:bodyPr/>
          <a:lstStyle/>
          <a:p>
            <a:r>
              <a:rPr lang="en-US" sz="2800" dirty="0">
                <a:latin typeface="Calibri"/>
                <a:cs typeface="Calibri"/>
              </a:rPr>
              <a:t>Presenters</a:t>
            </a:r>
            <a:endParaRPr lang="en-US" sz="2800" dirty="0"/>
          </a:p>
        </p:txBody>
      </p:sp>
      <p:sp>
        <p:nvSpPr>
          <p:cNvPr id="3" name="Content Placeholder 2">
            <a:extLst>
              <a:ext uri="{FF2B5EF4-FFF2-40B4-BE49-F238E27FC236}">
                <a16:creationId xmlns:a16="http://schemas.microsoft.com/office/drawing/2014/main" id="{0C571005-E1B3-4785-AB98-61F29E962CF2}"/>
              </a:ext>
            </a:extLst>
          </p:cNvPr>
          <p:cNvSpPr>
            <a:spLocks noGrp="1"/>
          </p:cNvSpPr>
          <p:nvPr>
            <p:ph idx="13"/>
          </p:nvPr>
        </p:nvSpPr>
        <p:spPr>
          <a:xfrm>
            <a:off x="628490" y="2810666"/>
            <a:ext cx="10676819" cy="3534709"/>
          </a:xfrm>
        </p:spPr>
        <p:txBody>
          <a:bodyPr/>
          <a:lstStyle/>
          <a:p>
            <a:r>
              <a:rPr lang="en-US" dirty="0"/>
              <a:t>VRTAC-QE </a:t>
            </a:r>
          </a:p>
          <a:p>
            <a:endParaRPr lang="en-US" sz="2400" b="0" dirty="0">
              <a:solidFill>
                <a:schemeClr val="accent1"/>
              </a:solidFill>
            </a:endParaRPr>
          </a:p>
          <a:p>
            <a:r>
              <a:rPr lang="en-US" sz="2400" b="0" dirty="0">
                <a:solidFill>
                  <a:schemeClr val="accent1"/>
                </a:solidFill>
                <a:hlinkClick r:id="rId4"/>
              </a:rPr>
              <a:t>www.tacqe.com</a:t>
            </a:r>
            <a:endParaRPr lang="en-US" sz="2400" b="0" dirty="0">
              <a:solidFill>
                <a:schemeClr val="accent1"/>
              </a:solidFill>
            </a:endParaRPr>
          </a:p>
          <a:p>
            <a:endParaRPr lang="en-US" sz="2400" b="0" dirty="0">
              <a:solidFill>
                <a:schemeClr val="accent1"/>
              </a:solidFill>
            </a:endParaRPr>
          </a:p>
          <a:p>
            <a:r>
              <a:rPr lang="en-US" sz="2400" b="0" dirty="0">
                <a:solidFill>
                  <a:schemeClr val="accent1"/>
                </a:solidFill>
                <a:hlinkClick r:id="rId5"/>
              </a:rPr>
              <a:t>contact@tacqe.com</a:t>
            </a:r>
            <a:endParaRPr lang="en-US" sz="2400" b="0" dirty="0">
              <a:solidFill>
                <a:schemeClr val="accent1"/>
              </a:solidFill>
            </a:endParaRPr>
          </a:p>
        </p:txBody>
      </p:sp>
      <p:sp>
        <p:nvSpPr>
          <p:cNvPr id="8" name="Content Placeholder 7">
            <a:extLst>
              <a:ext uri="{FF2B5EF4-FFF2-40B4-BE49-F238E27FC236}">
                <a16:creationId xmlns:a16="http://schemas.microsoft.com/office/drawing/2014/main" id="{D0EF1346-3096-4DBE-AD39-75FBC1C7F730}"/>
              </a:ext>
            </a:extLst>
          </p:cNvPr>
          <p:cNvSpPr>
            <a:spLocks noGrp="1"/>
          </p:cNvSpPr>
          <p:nvPr>
            <p:ph idx="4294967295"/>
          </p:nvPr>
        </p:nvSpPr>
        <p:spPr>
          <a:xfrm>
            <a:off x="8195185" y="5634458"/>
            <a:ext cx="3618700" cy="530609"/>
          </a:xfrm>
        </p:spPr>
        <p:txBody>
          <a:bodyPr>
            <a:noAutofit/>
          </a:bodyPr>
          <a:lstStyle/>
          <a:p>
            <a:pPr indent="0" algn="r">
              <a:buNone/>
            </a:pPr>
            <a:r>
              <a:rPr lang="en-US" sz="4800" dirty="0">
                <a:solidFill>
                  <a:schemeClr val="accent1"/>
                </a:solidFill>
              </a:rPr>
              <a:t>tacqe.com</a:t>
            </a:r>
          </a:p>
          <a:p>
            <a:pPr algn="r"/>
            <a:endParaRPr lang="en-US" sz="4400" dirty="0">
              <a:solidFill>
                <a:schemeClr val="accent1"/>
              </a:solidFill>
            </a:endParaRPr>
          </a:p>
        </p:txBody>
      </p:sp>
      <p:cxnSp>
        <p:nvCxnSpPr>
          <p:cNvPr id="11" name="Straight Connector 10" descr="decorative line">
            <a:extLst>
              <a:ext uri="{FF2B5EF4-FFF2-40B4-BE49-F238E27FC236}">
                <a16:creationId xmlns:a16="http://schemas.microsoft.com/office/drawing/2014/main" id="{ED4AAD9A-F0D5-4E8F-8DF0-E28D59F76124}"/>
              </a:ext>
              <a:ext uri="{C183D7F6-B498-43B3-948B-1728B52AA6E4}">
                <adec:decorative xmlns:adec="http://schemas.microsoft.com/office/drawing/2017/decorative" val="1"/>
              </a:ext>
            </a:extLst>
          </p:cNvPr>
          <p:cNvCxnSpPr/>
          <p:nvPr/>
        </p:nvCxnSpPr>
        <p:spPr>
          <a:xfrm>
            <a:off x="8842549" y="5757704"/>
            <a:ext cx="313508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The Technical Assistance Center for Quality Employment">
            <a:extLst>
              <a:ext uri="{FF2B5EF4-FFF2-40B4-BE49-F238E27FC236}">
                <a16:creationId xmlns:a16="http://schemas.microsoft.com/office/drawing/2014/main" id="{82E37F87-44D9-4E46-9A9F-446671C7C5FD}"/>
              </a:ext>
            </a:extLst>
          </p:cNvPr>
          <p:cNvPicPr>
            <a:picLocks noChangeAspect="1"/>
          </p:cNvPicPr>
          <p:nvPr/>
        </p:nvPicPr>
        <p:blipFill>
          <a:blip r:embed="rId6"/>
          <a:stretch>
            <a:fillRect/>
          </a:stretch>
        </p:blipFill>
        <p:spPr>
          <a:xfrm>
            <a:off x="8944408" y="4230880"/>
            <a:ext cx="2931366" cy="1403578"/>
          </a:xfrm>
          <a:prstGeom prst="rect">
            <a:avLst/>
          </a:prstGeom>
        </p:spPr>
      </p:pic>
    </p:spTree>
    <p:custDataLst>
      <p:tags r:id="rId1"/>
    </p:custDataLst>
    <p:extLst>
      <p:ext uri="{BB962C8B-B14F-4D97-AF65-F5344CB8AC3E}">
        <p14:creationId xmlns:p14="http://schemas.microsoft.com/office/powerpoint/2010/main" val="175914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DE07D7-A0FE-4CBD-A637-9901D7A95539}"/>
              </a:ext>
            </a:extLst>
          </p:cNvPr>
          <p:cNvSpPr>
            <a:spLocks noGrp="1"/>
          </p:cNvSpPr>
          <p:nvPr>
            <p:ph type="title"/>
          </p:nvPr>
        </p:nvSpPr>
        <p:spPr/>
        <p:txBody>
          <a:bodyPr>
            <a:normAutofit/>
          </a:bodyPr>
          <a:lstStyle/>
          <a:p>
            <a:r>
              <a:rPr lang="en-US" dirty="0"/>
              <a:t>Presented by</a:t>
            </a:r>
          </a:p>
        </p:txBody>
      </p:sp>
      <p:sp>
        <p:nvSpPr>
          <p:cNvPr id="10" name="Content Placeholder 9">
            <a:extLst>
              <a:ext uri="{FF2B5EF4-FFF2-40B4-BE49-F238E27FC236}">
                <a16:creationId xmlns:a16="http://schemas.microsoft.com/office/drawing/2014/main" id="{2A101D21-4E7B-4D1B-9A59-1CD455AA4DD7}"/>
              </a:ext>
            </a:extLst>
          </p:cNvPr>
          <p:cNvSpPr>
            <a:spLocks noGrp="1"/>
          </p:cNvSpPr>
          <p:nvPr>
            <p:ph idx="4294967295"/>
          </p:nvPr>
        </p:nvSpPr>
        <p:spPr>
          <a:xfrm>
            <a:off x="5132070" y="222597"/>
            <a:ext cx="4425168" cy="5872005"/>
          </a:xfrm>
        </p:spPr>
        <p:txBody>
          <a:bodyPr>
            <a:noAutofit/>
          </a:bodyPr>
          <a:lstStyle/>
          <a:p>
            <a:pPr marL="0" indent="0">
              <a:spcBef>
                <a:spcPts val="0"/>
              </a:spcBef>
              <a:spcAft>
                <a:spcPts val="0"/>
              </a:spcAft>
              <a:buNone/>
            </a:pPr>
            <a:endParaRPr lang="en-US" b="0" dirty="0">
              <a:solidFill>
                <a:schemeClr val="accent1"/>
              </a:solidFill>
              <a:latin typeface="Calibri"/>
              <a:cs typeface="Calibri"/>
            </a:endParaRPr>
          </a:p>
          <a:p>
            <a:pPr marL="0" indent="0">
              <a:spcBef>
                <a:spcPts val="0"/>
              </a:spcBef>
              <a:spcAft>
                <a:spcPts val="0"/>
              </a:spcAft>
              <a:buNone/>
            </a:pPr>
            <a:r>
              <a:rPr lang="en-US" b="0" dirty="0">
                <a:solidFill>
                  <a:schemeClr val="accent1"/>
                </a:solidFill>
                <a:latin typeface="Calibri"/>
                <a:cs typeface="Calibri"/>
              </a:rPr>
              <a:t>Deborah Lee</a:t>
            </a:r>
          </a:p>
          <a:p>
            <a:pPr marL="0" indent="0">
              <a:spcBef>
                <a:spcPts val="0"/>
              </a:spcBef>
              <a:spcAft>
                <a:spcPts val="0"/>
              </a:spcAft>
              <a:buNone/>
            </a:pPr>
            <a:r>
              <a:rPr lang="en-US" b="0" dirty="0">
                <a:solidFill>
                  <a:schemeClr val="accent1"/>
                </a:solidFill>
                <a:latin typeface="Calibri"/>
                <a:cs typeface="Calibri"/>
              </a:rPr>
              <a:t>Researcher- VRTAC-QE</a:t>
            </a:r>
          </a:p>
          <a:p>
            <a:pPr marL="0" indent="0">
              <a:spcBef>
                <a:spcPts val="0"/>
              </a:spcBef>
              <a:spcAft>
                <a:spcPts val="0"/>
              </a:spcAft>
              <a:buNone/>
            </a:pPr>
            <a:r>
              <a:rPr lang="en-US" b="0" dirty="0">
                <a:solidFill>
                  <a:schemeClr val="accent1"/>
                </a:solidFill>
                <a:latin typeface="Calibri"/>
                <a:cs typeface="Calibri"/>
              </a:rPr>
              <a:t>University of Wisconsin-Madison</a:t>
            </a:r>
          </a:p>
          <a:p>
            <a:pPr marL="0" indent="0">
              <a:spcBef>
                <a:spcPts val="0"/>
              </a:spcBef>
              <a:spcAft>
                <a:spcPts val="0"/>
              </a:spcAft>
              <a:buNone/>
            </a:pPr>
            <a:endParaRPr lang="en-US" b="0" dirty="0">
              <a:solidFill>
                <a:schemeClr val="accent1"/>
              </a:solidFill>
              <a:latin typeface="Calibri"/>
              <a:cs typeface="Calibri"/>
            </a:endParaRPr>
          </a:p>
          <a:p>
            <a:pPr marL="0" indent="0">
              <a:spcBef>
                <a:spcPts val="0"/>
              </a:spcBef>
              <a:spcAft>
                <a:spcPts val="0"/>
              </a:spcAft>
              <a:buNone/>
            </a:pPr>
            <a:r>
              <a:rPr lang="en-US" b="0" dirty="0">
                <a:solidFill>
                  <a:schemeClr val="accent1"/>
                </a:solidFill>
                <a:latin typeface="Calibri"/>
                <a:cs typeface="Calibri"/>
              </a:rPr>
              <a:t>Emily </a:t>
            </a:r>
            <a:r>
              <a:rPr lang="en-US" b="0" dirty="0" err="1">
                <a:solidFill>
                  <a:schemeClr val="accent1"/>
                </a:solidFill>
                <a:latin typeface="Calibri"/>
                <a:cs typeface="Calibri"/>
              </a:rPr>
              <a:t>Brinck</a:t>
            </a:r>
            <a:endParaRPr lang="en-US" b="0" dirty="0">
              <a:solidFill>
                <a:schemeClr val="accent1"/>
              </a:solidFill>
              <a:latin typeface="Calibri"/>
              <a:cs typeface="Calibri"/>
            </a:endParaRPr>
          </a:p>
          <a:p>
            <a:pPr marL="0" indent="0">
              <a:spcBef>
                <a:spcPts val="0"/>
              </a:spcBef>
              <a:spcAft>
                <a:spcPts val="0"/>
              </a:spcAft>
              <a:buNone/>
            </a:pPr>
            <a:r>
              <a:rPr lang="en-US" b="0" dirty="0">
                <a:solidFill>
                  <a:schemeClr val="accent1"/>
                </a:solidFill>
                <a:latin typeface="Calibri"/>
                <a:cs typeface="Calibri"/>
              </a:rPr>
              <a:t>Researcher- VRTAC-QE</a:t>
            </a:r>
          </a:p>
          <a:p>
            <a:pPr marL="0" indent="0">
              <a:spcBef>
                <a:spcPts val="0"/>
              </a:spcBef>
              <a:spcAft>
                <a:spcPts val="0"/>
              </a:spcAft>
              <a:buNone/>
            </a:pPr>
            <a:r>
              <a:rPr lang="en-US" b="0" dirty="0">
                <a:solidFill>
                  <a:schemeClr val="accent1"/>
                </a:solidFill>
                <a:latin typeface="Calibri"/>
                <a:cs typeface="Calibri"/>
              </a:rPr>
              <a:t>University of Wisconsin-Madison</a:t>
            </a:r>
          </a:p>
          <a:p>
            <a:pPr marL="0" indent="0">
              <a:spcBef>
                <a:spcPts val="0"/>
              </a:spcBef>
              <a:spcAft>
                <a:spcPts val="0"/>
              </a:spcAft>
              <a:buNone/>
            </a:pPr>
            <a:endParaRPr lang="en-US" b="0" dirty="0">
              <a:solidFill>
                <a:schemeClr val="accent1"/>
              </a:solidFill>
              <a:latin typeface="Calibri"/>
              <a:cs typeface="Calibri"/>
            </a:endParaRPr>
          </a:p>
          <a:p>
            <a:pPr marL="0" indent="0">
              <a:spcBef>
                <a:spcPts val="0"/>
              </a:spcBef>
              <a:spcAft>
                <a:spcPts val="0"/>
              </a:spcAft>
              <a:buNone/>
            </a:pPr>
            <a:endParaRPr lang="en-US" b="0" dirty="0">
              <a:solidFill>
                <a:schemeClr val="accent1"/>
              </a:solidFill>
              <a:latin typeface="Calibri"/>
              <a:cs typeface="Calibri"/>
            </a:endParaRPr>
          </a:p>
          <a:p>
            <a:pPr marL="0" indent="0">
              <a:spcBef>
                <a:spcPts val="0"/>
              </a:spcBef>
              <a:spcAft>
                <a:spcPts val="0"/>
              </a:spcAft>
              <a:buNone/>
            </a:pPr>
            <a:endParaRPr lang="en-US" b="0" dirty="0">
              <a:solidFill>
                <a:schemeClr val="accent1"/>
              </a:solidFill>
              <a:latin typeface="Calibri"/>
              <a:cs typeface="Calibri"/>
            </a:endParaRPr>
          </a:p>
          <a:p>
            <a:pPr marL="0" indent="0">
              <a:spcBef>
                <a:spcPts val="0"/>
              </a:spcBef>
              <a:spcAft>
                <a:spcPts val="0"/>
              </a:spcAft>
              <a:buNone/>
            </a:pPr>
            <a:endParaRPr lang="en-US" b="0" dirty="0">
              <a:solidFill>
                <a:schemeClr val="accent1"/>
              </a:solidFill>
            </a:endParaRPr>
          </a:p>
          <a:p>
            <a:pPr indent="0">
              <a:spcBef>
                <a:spcPts val="0"/>
              </a:spcBef>
              <a:spcAft>
                <a:spcPts val="0"/>
              </a:spcAft>
              <a:buNone/>
            </a:pPr>
            <a:endParaRPr lang="en-US" b="0" dirty="0">
              <a:solidFill>
                <a:schemeClr val="accent1"/>
              </a:solidFill>
            </a:endParaRPr>
          </a:p>
          <a:p>
            <a:pPr indent="0">
              <a:spcBef>
                <a:spcPts val="0"/>
              </a:spcBef>
              <a:spcAft>
                <a:spcPts val="0"/>
              </a:spcAft>
              <a:buNone/>
            </a:pPr>
            <a:endParaRPr lang="en-US" dirty="0"/>
          </a:p>
          <a:p>
            <a:pPr>
              <a:spcBef>
                <a:spcPts val="0"/>
              </a:spcBef>
              <a:spcAft>
                <a:spcPts val="0"/>
              </a:spcAft>
            </a:pPr>
            <a:endParaRPr lang="en-US" dirty="0"/>
          </a:p>
        </p:txBody>
      </p:sp>
      <p:sp>
        <p:nvSpPr>
          <p:cNvPr id="6" name="Content Placeholder 7">
            <a:extLst>
              <a:ext uri="{FF2B5EF4-FFF2-40B4-BE49-F238E27FC236}">
                <a16:creationId xmlns:a16="http://schemas.microsoft.com/office/drawing/2014/main" id="{986C1749-FDBC-4B33-ADC8-5690E67058A1}"/>
              </a:ext>
            </a:extLst>
          </p:cNvPr>
          <p:cNvSpPr txBox="1">
            <a:spLocks/>
          </p:cNvSpPr>
          <p:nvPr/>
        </p:nvSpPr>
        <p:spPr>
          <a:xfrm>
            <a:off x="601973" y="2792292"/>
            <a:ext cx="2720808" cy="1107104"/>
          </a:xfrm>
          <a:prstGeom prst="rect">
            <a:avLst/>
          </a:prstGeom>
        </p:spPr>
        <p:txBody>
          <a:bodyPr>
            <a:normAutofit fontScale="62500" lnSpcReduction="20000"/>
          </a:bodyPr>
          <a:lstStyle>
            <a:lvl1pPr marL="306000" indent="-306000" algn="l" defTabSz="457200" rtl="0" eaLnBrk="1" latinLnBrk="0" hangingPunct="1">
              <a:lnSpc>
                <a:spcPct val="110000"/>
              </a:lnSpc>
              <a:spcBef>
                <a:spcPct val="20000"/>
              </a:spcBef>
              <a:spcAft>
                <a:spcPts val="600"/>
              </a:spcAft>
              <a:buClr>
                <a:schemeClr val="accent2"/>
              </a:buClr>
              <a:buSzPct val="92000"/>
              <a:buFont typeface="Arial" panose="020B0604020202020204" pitchFamily="34" charset="0"/>
              <a:buChar char="•"/>
              <a:defRPr sz="2400" b="1" kern="1200">
                <a:solidFill>
                  <a:schemeClr val="tx1">
                    <a:lumMod val="75000"/>
                    <a:lumOff val="25000"/>
                  </a:schemeClr>
                </a:solidFill>
                <a:latin typeface="Century Gothic" panose="020B0502020202020204" pitchFamily="34" charset="0"/>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Arial" panose="020B0604020202020204" pitchFamily="34" charset="0"/>
              <a:buChar char="•"/>
              <a:defRPr sz="2000" b="1" i="0" u="none" kern="1200">
                <a:solidFill>
                  <a:schemeClr val="tx1">
                    <a:lumMod val="75000"/>
                    <a:lumOff val="25000"/>
                  </a:schemeClr>
                </a:solidFill>
                <a:latin typeface="Century Gothic" panose="020B0502020202020204" pitchFamily="34" charset="0"/>
                <a:ea typeface="+mn-ea"/>
                <a:cs typeface="+mn-cs"/>
              </a:defRPr>
            </a:lvl2pPr>
            <a:lvl3pPr marL="900000" indent="-270000" algn="l" defTabSz="457200" rtl="0" eaLnBrk="1" latinLnBrk="0" hangingPunct="1">
              <a:spcBef>
                <a:spcPct val="20000"/>
              </a:spcBef>
              <a:spcAft>
                <a:spcPts val="600"/>
              </a:spcAft>
              <a:buClr>
                <a:schemeClr val="accent5"/>
              </a:buClr>
              <a:buSzPct val="101000"/>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242000" indent="-234000" algn="l" defTabSz="457200" rtl="0" eaLnBrk="1" latinLnBrk="0" hangingPunct="1">
              <a:spcBef>
                <a:spcPct val="20000"/>
              </a:spcBef>
              <a:spcAft>
                <a:spcPts val="600"/>
              </a:spcAft>
              <a:buClr>
                <a:schemeClr val="accent3">
                  <a:lumMod val="75000"/>
                </a:schemeClr>
              </a:buClr>
              <a:buSzPct val="92000"/>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1602000" indent="-234000" algn="l" defTabSz="457200" rtl="0" eaLnBrk="1" latinLnBrk="0" hangingPunct="1">
              <a:spcBef>
                <a:spcPct val="20000"/>
              </a:spcBef>
              <a:spcAft>
                <a:spcPts val="600"/>
              </a:spcAft>
              <a:buClr>
                <a:schemeClr val="accent5">
                  <a:lumMod val="50000"/>
                </a:schemeClr>
              </a:buClr>
              <a:buSzPct val="92000"/>
              <a:buFont typeface="Courier New" panose="02070309020205020404" pitchFamily="49" charset="0"/>
              <a:buChar char="o"/>
              <a:defRPr sz="1800" kern="1200">
                <a:solidFill>
                  <a:schemeClr val="tx1">
                    <a:lumMod val="75000"/>
                    <a:lumOff val="25000"/>
                  </a:schemeClr>
                </a:solidFill>
                <a:latin typeface="Century Gothic" panose="020B0502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indent="0" algn="ctr">
              <a:buFont typeface="Arial" panose="020B0604020202020204" pitchFamily="34" charset="0"/>
              <a:buNone/>
            </a:pPr>
            <a:endParaRPr lang="en-US" sz="4400" dirty="0">
              <a:solidFill>
                <a:schemeClr val="accent1"/>
              </a:solidFill>
            </a:endParaRPr>
          </a:p>
          <a:p>
            <a:pPr indent="0">
              <a:buFont typeface="Arial" panose="020B0604020202020204" pitchFamily="34" charset="0"/>
              <a:buNone/>
            </a:pPr>
            <a:r>
              <a:rPr lang="en-US" sz="4400" dirty="0">
                <a:solidFill>
                  <a:schemeClr val="accent1"/>
                </a:solidFill>
              </a:rPr>
              <a:t>tacqe.com</a:t>
            </a:r>
          </a:p>
          <a:p>
            <a:pPr algn="ctr"/>
            <a:endParaRPr lang="en-US" sz="4400" dirty="0">
              <a:solidFill>
                <a:schemeClr val="accent1"/>
              </a:solidFill>
            </a:endParaRPr>
          </a:p>
        </p:txBody>
      </p:sp>
      <p:sp>
        <p:nvSpPr>
          <p:cNvPr id="7" name="Rectangle 6" descr="decorative rectangle">
            <a:extLst>
              <a:ext uri="{FF2B5EF4-FFF2-40B4-BE49-F238E27FC236}">
                <a16:creationId xmlns:a16="http://schemas.microsoft.com/office/drawing/2014/main" id="{B5D4EACA-181A-4F64-A480-18E02C710A5F}"/>
              </a:ext>
            </a:extLst>
          </p:cNvPr>
          <p:cNvSpPr/>
          <p:nvPr/>
        </p:nvSpPr>
        <p:spPr>
          <a:xfrm>
            <a:off x="591582" y="3021392"/>
            <a:ext cx="2720808" cy="897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generated with very high confidence">
            <a:extLst>
              <a:ext uri="{FF2B5EF4-FFF2-40B4-BE49-F238E27FC236}">
                <a16:creationId xmlns:a16="http://schemas.microsoft.com/office/drawing/2014/main" id="{F967B153-56E4-497C-86BE-718AB3A045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4068" y="2792292"/>
            <a:ext cx="2340913" cy="1066800"/>
          </a:xfrm>
          <a:prstGeom prst="rect">
            <a:avLst/>
          </a:prstGeom>
          <a:noFill/>
        </p:spPr>
      </p:pic>
    </p:spTree>
    <p:custDataLst>
      <p:tags r:id="rId1"/>
    </p:custDataLst>
    <p:extLst>
      <p:ext uri="{BB962C8B-B14F-4D97-AF65-F5344CB8AC3E}">
        <p14:creationId xmlns:p14="http://schemas.microsoft.com/office/powerpoint/2010/main" val="2508765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DE07D7-A0FE-4CBD-A637-9901D7A95539}"/>
              </a:ext>
            </a:extLst>
          </p:cNvPr>
          <p:cNvSpPr>
            <a:spLocks noGrp="1"/>
          </p:cNvSpPr>
          <p:nvPr>
            <p:ph type="title"/>
          </p:nvPr>
        </p:nvSpPr>
        <p:spPr>
          <a:xfrm>
            <a:off x="459512" y="383855"/>
            <a:ext cx="11155712" cy="1318114"/>
          </a:xfrm>
        </p:spPr>
        <p:txBody>
          <a:bodyPr>
            <a:normAutofit/>
          </a:bodyPr>
          <a:lstStyle/>
          <a:p>
            <a:r>
              <a:rPr lang="en-US" sz="3200" dirty="0"/>
              <a:t>Vocational Rehabilitation Technical Assistance Center for Quality Employment</a:t>
            </a:r>
          </a:p>
        </p:txBody>
      </p:sp>
      <p:sp>
        <p:nvSpPr>
          <p:cNvPr id="10" name="Content Placeholder 9">
            <a:extLst>
              <a:ext uri="{FF2B5EF4-FFF2-40B4-BE49-F238E27FC236}">
                <a16:creationId xmlns:a16="http://schemas.microsoft.com/office/drawing/2014/main" id="{2A101D21-4E7B-4D1B-9A59-1CD455AA4DD7}"/>
              </a:ext>
            </a:extLst>
          </p:cNvPr>
          <p:cNvSpPr>
            <a:spLocks noGrp="1"/>
          </p:cNvSpPr>
          <p:nvPr>
            <p:ph idx="13"/>
          </p:nvPr>
        </p:nvSpPr>
        <p:spPr>
          <a:xfrm>
            <a:off x="518128" y="2215979"/>
            <a:ext cx="6482799" cy="4305571"/>
          </a:xfrm>
        </p:spPr>
        <p:txBody>
          <a:bodyPr>
            <a:noAutofit/>
          </a:bodyPr>
          <a:lstStyle/>
          <a:p>
            <a:pPr indent="0">
              <a:buNone/>
            </a:pPr>
            <a:r>
              <a:rPr lang="en-US" b="1" dirty="0">
                <a:solidFill>
                  <a:schemeClr val="accent5">
                    <a:lumMod val="50000"/>
                  </a:schemeClr>
                </a:solidFill>
              </a:rPr>
              <a:t>Goal: </a:t>
            </a:r>
            <a:r>
              <a:rPr lang="en-US" dirty="0"/>
              <a:t>The Technical Assistance Center for Quality Employment will increase the number and quality of employment outcomes for individuals with disabilities through training and technical assistance to State VR agency personnel. </a:t>
            </a:r>
          </a:p>
          <a:p>
            <a:pPr indent="0">
              <a:buNone/>
            </a:pPr>
            <a:endParaRPr lang="en-US" dirty="0"/>
          </a:p>
          <a:p>
            <a:pPr indent="0">
              <a:buNone/>
            </a:pPr>
            <a:r>
              <a:rPr lang="en-US" dirty="0"/>
              <a:t>The VRTAC-QE will support State VR agency personnel to implement innovative and effective employment strategies and supporting practices.</a:t>
            </a:r>
          </a:p>
          <a:p>
            <a:pPr indent="0">
              <a:buNone/>
            </a:pPr>
            <a:endParaRPr lang="en-US" dirty="0"/>
          </a:p>
          <a:p>
            <a:endParaRPr lang="en-US" dirty="0"/>
          </a:p>
        </p:txBody>
      </p:sp>
      <p:sp>
        <p:nvSpPr>
          <p:cNvPr id="6" name="Content Placeholder 7">
            <a:extLst>
              <a:ext uri="{FF2B5EF4-FFF2-40B4-BE49-F238E27FC236}">
                <a16:creationId xmlns:a16="http://schemas.microsoft.com/office/drawing/2014/main" id="{986C1749-FDBC-4B33-ADC8-5690E67058A1}"/>
              </a:ext>
            </a:extLst>
          </p:cNvPr>
          <p:cNvSpPr txBox="1">
            <a:spLocks/>
          </p:cNvSpPr>
          <p:nvPr/>
        </p:nvSpPr>
        <p:spPr>
          <a:xfrm>
            <a:off x="8944640" y="5666705"/>
            <a:ext cx="2630823" cy="1107104"/>
          </a:xfrm>
          <a:prstGeom prst="rect">
            <a:avLst/>
          </a:prstGeom>
        </p:spPr>
        <p:txBody>
          <a:bodyPr>
            <a:normAutofit fontScale="62500" lnSpcReduction="20000"/>
          </a:bodyPr>
          <a:lstStyle>
            <a:lvl1pPr marL="306000" indent="-306000" algn="l" defTabSz="457200" rtl="0" eaLnBrk="1" latinLnBrk="0" hangingPunct="1">
              <a:lnSpc>
                <a:spcPct val="110000"/>
              </a:lnSpc>
              <a:spcBef>
                <a:spcPct val="20000"/>
              </a:spcBef>
              <a:spcAft>
                <a:spcPts val="600"/>
              </a:spcAft>
              <a:buClr>
                <a:schemeClr val="accent2"/>
              </a:buClr>
              <a:buSzPct val="92000"/>
              <a:buFont typeface="Arial" panose="020B0604020202020204" pitchFamily="34" charset="0"/>
              <a:buChar char="•"/>
              <a:defRPr sz="2400" b="1" kern="1200">
                <a:solidFill>
                  <a:schemeClr val="tx1">
                    <a:lumMod val="75000"/>
                    <a:lumOff val="25000"/>
                  </a:schemeClr>
                </a:solidFill>
                <a:latin typeface="Century Gothic" panose="020B0502020202020204" pitchFamily="34" charset="0"/>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Arial" panose="020B0604020202020204" pitchFamily="34" charset="0"/>
              <a:buChar char="•"/>
              <a:defRPr sz="2000" b="1" i="0" u="none" kern="1200">
                <a:solidFill>
                  <a:schemeClr val="tx1">
                    <a:lumMod val="75000"/>
                    <a:lumOff val="25000"/>
                  </a:schemeClr>
                </a:solidFill>
                <a:latin typeface="Century Gothic" panose="020B0502020202020204" pitchFamily="34" charset="0"/>
                <a:ea typeface="+mn-ea"/>
                <a:cs typeface="+mn-cs"/>
              </a:defRPr>
            </a:lvl2pPr>
            <a:lvl3pPr marL="900000" indent="-270000" algn="l" defTabSz="457200" rtl="0" eaLnBrk="1" latinLnBrk="0" hangingPunct="1">
              <a:spcBef>
                <a:spcPct val="20000"/>
              </a:spcBef>
              <a:spcAft>
                <a:spcPts val="600"/>
              </a:spcAft>
              <a:buClr>
                <a:schemeClr val="accent5"/>
              </a:buClr>
              <a:buSzPct val="101000"/>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242000" indent="-234000" algn="l" defTabSz="457200" rtl="0" eaLnBrk="1" latinLnBrk="0" hangingPunct="1">
              <a:spcBef>
                <a:spcPct val="20000"/>
              </a:spcBef>
              <a:spcAft>
                <a:spcPts val="600"/>
              </a:spcAft>
              <a:buClr>
                <a:schemeClr val="accent3">
                  <a:lumMod val="75000"/>
                </a:schemeClr>
              </a:buClr>
              <a:buSzPct val="92000"/>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1602000" indent="-234000" algn="l" defTabSz="457200" rtl="0" eaLnBrk="1" latinLnBrk="0" hangingPunct="1">
              <a:spcBef>
                <a:spcPct val="20000"/>
              </a:spcBef>
              <a:spcAft>
                <a:spcPts val="600"/>
              </a:spcAft>
              <a:buClr>
                <a:schemeClr val="accent5">
                  <a:lumMod val="50000"/>
                </a:schemeClr>
              </a:buClr>
              <a:buSzPct val="92000"/>
              <a:buFont typeface="Courier New" panose="02070309020205020404" pitchFamily="49" charset="0"/>
              <a:buChar char="o"/>
              <a:defRPr sz="1800" kern="1200">
                <a:solidFill>
                  <a:schemeClr val="tx1">
                    <a:lumMod val="75000"/>
                    <a:lumOff val="25000"/>
                  </a:schemeClr>
                </a:solidFill>
                <a:latin typeface="Century Gothic" panose="020B0502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indent="0" algn="r">
              <a:lnSpc>
                <a:spcPct val="100000"/>
              </a:lnSpc>
              <a:buFont typeface="Arial" panose="020B0604020202020204" pitchFamily="34" charset="0"/>
              <a:buNone/>
            </a:pPr>
            <a:endParaRPr lang="en-US" sz="4400" dirty="0">
              <a:solidFill>
                <a:schemeClr val="accent1"/>
              </a:solidFill>
            </a:endParaRPr>
          </a:p>
          <a:p>
            <a:pPr indent="0" algn="r">
              <a:buFont typeface="Arial" panose="020B0604020202020204" pitchFamily="34" charset="0"/>
              <a:buNone/>
            </a:pPr>
            <a:r>
              <a:rPr lang="en-US" sz="4400" dirty="0">
                <a:solidFill>
                  <a:schemeClr val="accent1"/>
                </a:solidFill>
              </a:rPr>
              <a:t>tacqe.com</a:t>
            </a:r>
          </a:p>
          <a:p>
            <a:pPr algn="r"/>
            <a:endParaRPr lang="en-US" sz="4400" dirty="0">
              <a:solidFill>
                <a:schemeClr val="accent1"/>
              </a:solidFill>
            </a:endParaRPr>
          </a:p>
        </p:txBody>
      </p:sp>
    </p:spTree>
    <p:custDataLst>
      <p:tags r:id="rId1"/>
    </p:custDataLst>
    <p:extLst>
      <p:ext uri="{BB962C8B-B14F-4D97-AF65-F5344CB8AC3E}">
        <p14:creationId xmlns:p14="http://schemas.microsoft.com/office/powerpoint/2010/main" val="56668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DE07D7-A0FE-4CBD-A637-9901D7A95539}"/>
              </a:ext>
            </a:extLst>
          </p:cNvPr>
          <p:cNvSpPr>
            <a:spLocks noGrp="1"/>
          </p:cNvSpPr>
          <p:nvPr>
            <p:ph type="title"/>
          </p:nvPr>
        </p:nvSpPr>
        <p:spPr/>
        <p:txBody>
          <a:bodyPr>
            <a:normAutofit/>
          </a:bodyPr>
          <a:lstStyle/>
          <a:p>
            <a:pPr algn="ctr"/>
            <a:r>
              <a:rPr lang="en-US" dirty="0"/>
              <a:t>Partners</a:t>
            </a:r>
          </a:p>
        </p:txBody>
      </p:sp>
      <p:pic>
        <p:nvPicPr>
          <p:cNvPr id="20" name="Picture Placeholder 19">
            <a:extLst>
              <a:ext uri="{FF2B5EF4-FFF2-40B4-BE49-F238E27FC236}">
                <a16:creationId xmlns:a16="http://schemas.microsoft.com/office/drawing/2014/main" id="{CF5B83ED-0951-4125-BECF-A8D6970F5F7A}"/>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14244" b="14244"/>
          <a:stretch>
            <a:fillRect/>
          </a:stretch>
        </p:blipFill>
        <p:spPr>
          <a:xfrm>
            <a:off x="805903" y="2167764"/>
            <a:ext cx="1676113" cy="1195160"/>
          </a:xfrm>
        </p:spPr>
      </p:pic>
      <p:pic>
        <p:nvPicPr>
          <p:cNvPr id="22" name="Picture Placeholder 21" descr="SC State University">
            <a:extLst>
              <a:ext uri="{FF2B5EF4-FFF2-40B4-BE49-F238E27FC236}">
                <a16:creationId xmlns:a16="http://schemas.microsoft.com/office/drawing/2014/main" id="{D72735A1-B802-46EE-B945-A9C886829A96}"/>
              </a:ext>
            </a:extLst>
          </p:cNvPr>
          <p:cNvPicPr preferRelativeResize="0">
            <a:picLocks noGrp="1"/>
          </p:cNvPicPr>
          <p:nvPr>
            <p:ph type="pic" sz="quarter" idx="11"/>
          </p:nvPr>
        </p:nvPicPr>
        <p:blipFill>
          <a:blip r:embed="rId4"/>
          <a:stretch>
            <a:fillRect/>
          </a:stretch>
        </p:blipFill>
        <p:spPr>
          <a:xfrm>
            <a:off x="10155097" y="4333903"/>
            <a:ext cx="1119488" cy="1167034"/>
          </a:xfrm>
        </p:spPr>
      </p:pic>
      <p:pic>
        <p:nvPicPr>
          <p:cNvPr id="3" name="Picture Placeholder 2" descr="VCU Virginia Commonwealth University">
            <a:extLst>
              <a:ext uri="{FF2B5EF4-FFF2-40B4-BE49-F238E27FC236}">
                <a16:creationId xmlns:a16="http://schemas.microsoft.com/office/drawing/2014/main" id="{43B08BE5-A0FA-41E6-ACC1-78C651365E99}"/>
              </a:ext>
            </a:extLst>
          </p:cNvPr>
          <p:cNvPicPr>
            <a:picLocks noGrp="1" noChangeAspect="1"/>
          </p:cNvPicPr>
          <p:nvPr>
            <p:ph type="pic" sz="quarter" idx="12"/>
          </p:nvPr>
        </p:nvPicPr>
        <p:blipFill>
          <a:blip r:embed="rId5"/>
          <a:stretch>
            <a:fillRect/>
          </a:stretch>
        </p:blipFill>
        <p:spPr>
          <a:xfrm>
            <a:off x="3391921" y="2083812"/>
            <a:ext cx="1197226" cy="1294959"/>
          </a:xfrm>
        </p:spPr>
      </p:pic>
      <p:pic>
        <p:nvPicPr>
          <p:cNvPr id="6" name="Picture Placeholder 5" descr="Illinois University">
            <a:extLst>
              <a:ext uri="{FF2B5EF4-FFF2-40B4-BE49-F238E27FC236}">
                <a16:creationId xmlns:a16="http://schemas.microsoft.com/office/drawing/2014/main" id="{333C8804-EB3F-402B-AFA1-7A1C0ACE3288}"/>
              </a:ext>
            </a:extLst>
          </p:cNvPr>
          <p:cNvPicPr>
            <a:picLocks noGrp="1" noChangeAspect="1"/>
          </p:cNvPicPr>
          <p:nvPr>
            <p:ph type="pic" sz="quarter" idx="13"/>
          </p:nvPr>
        </p:nvPicPr>
        <p:blipFill>
          <a:blip r:embed="rId6"/>
          <a:stretch>
            <a:fillRect/>
          </a:stretch>
        </p:blipFill>
        <p:spPr>
          <a:xfrm>
            <a:off x="5735185" y="2129098"/>
            <a:ext cx="2286521" cy="749471"/>
          </a:xfrm>
        </p:spPr>
      </p:pic>
      <p:pic>
        <p:nvPicPr>
          <p:cNvPr id="10" name="Picture Placeholder 9" descr="IOWA Western University">
            <a:extLst>
              <a:ext uri="{FF2B5EF4-FFF2-40B4-BE49-F238E27FC236}">
                <a16:creationId xmlns:a16="http://schemas.microsoft.com/office/drawing/2014/main" id="{4F4A9D2C-5A6F-439B-921E-2E9B4A2D559E}"/>
              </a:ext>
            </a:extLst>
          </p:cNvPr>
          <p:cNvPicPr>
            <a:picLocks noGrp="1" noChangeAspect="1"/>
          </p:cNvPicPr>
          <p:nvPr>
            <p:ph type="pic" sz="quarter" idx="14"/>
          </p:nvPr>
        </p:nvPicPr>
        <p:blipFill>
          <a:blip r:embed="rId7"/>
          <a:stretch>
            <a:fillRect/>
          </a:stretch>
        </p:blipFill>
        <p:spPr>
          <a:xfrm>
            <a:off x="10505851" y="2731291"/>
            <a:ext cx="1104958" cy="1167034"/>
          </a:xfrm>
        </p:spPr>
      </p:pic>
      <p:pic>
        <p:nvPicPr>
          <p:cNvPr id="21" name="Picture Placeholder 20">
            <a:extLst>
              <a:ext uri="{FF2B5EF4-FFF2-40B4-BE49-F238E27FC236}">
                <a16:creationId xmlns:a16="http://schemas.microsoft.com/office/drawing/2014/main" id="{7846B5D8-40B8-4BC4-B462-BE43FB28136A}"/>
              </a:ext>
              <a:ext uri="{C183D7F6-B498-43B3-948B-1728B52AA6E4}">
                <adec:decorative xmlns:adec="http://schemas.microsoft.com/office/drawing/2017/decorative" val="1"/>
              </a:ext>
            </a:extLst>
          </p:cNvPr>
          <p:cNvPicPr>
            <a:picLocks noGrp="1" noChangeAspect="1"/>
          </p:cNvPicPr>
          <p:nvPr>
            <p:ph type="pic" sz="quarter" idx="15"/>
          </p:nvPr>
        </p:nvPicPr>
        <p:blipFill>
          <a:blip r:embed="rId8"/>
          <a:srcRect t="15904" b="15904"/>
          <a:stretch>
            <a:fillRect/>
          </a:stretch>
        </p:blipFill>
        <p:spPr>
          <a:xfrm>
            <a:off x="1848278" y="3683686"/>
            <a:ext cx="2142256" cy="1300434"/>
          </a:xfrm>
        </p:spPr>
      </p:pic>
      <p:pic>
        <p:nvPicPr>
          <p:cNvPr id="24" name="Picture Placeholder 23" descr="CSAVR">
            <a:extLst>
              <a:ext uri="{FF2B5EF4-FFF2-40B4-BE49-F238E27FC236}">
                <a16:creationId xmlns:a16="http://schemas.microsoft.com/office/drawing/2014/main" id="{244B959B-47D9-406E-9C0F-60B405280511}"/>
              </a:ext>
            </a:extLst>
          </p:cNvPr>
          <p:cNvPicPr>
            <a:picLocks noGrp="1" noChangeAspect="1"/>
          </p:cNvPicPr>
          <p:nvPr>
            <p:ph type="pic" sz="quarter" idx="16"/>
          </p:nvPr>
        </p:nvPicPr>
        <p:blipFill>
          <a:blip r:embed="rId9"/>
          <a:stretch>
            <a:fillRect/>
          </a:stretch>
        </p:blipFill>
        <p:spPr>
          <a:xfrm>
            <a:off x="4436218" y="3449287"/>
            <a:ext cx="1534833" cy="1534833"/>
          </a:xfrm>
        </p:spPr>
      </p:pic>
      <p:pic>
        <p:nvPicPr>
          <p:cNvPr id="26" name="Picture Placeholder 25" descr="UK Kentucky">
            <a:extLst>
              <a:ext uri="{FF2B5EF4-FFF2-40B4-BE49-F238E27FC236}">
                <a16:creationId xmlns:a16="http://schemas.microsoft.com/office/drawing/2014/main" id="{574811B9-E9E6-4A69-ABFE-A30593EA8373}"/>
              </a:ext>
            </a:extLst>
          </p:cNvPr>
          <p:cNvPicPr>
            <a:picLocks noGrp="1" noChangeAspect="1"/>
          </p:cNvPicPr>
          <p:nvPr>
            <p:ph type="pic" sz="quarter" idx="17"/>
          </p:nvPr>
        </p:nvPicPr>
        <p:blipFill>
          <a:blip r:embed="rId10"/>
          <a:stretch>
            <a:fillRect/>
          </a:stretch>
        </p:blipFill>
        <p:spPr>
          <a:xfrm>
            <a:off x="8575430" y="1840296"/>
            <a:ext cx="1376697" cy="1376697"/>
          </a:xfrm>
        </p:spPr>
      </p:pic>
      <p:pic>
        <p:nvPicPr>
          <p:cNvPr id="30" name="Picture Placeholder 29" descr="SVRI">
            <a:extLst>
              <a:ext uri="{FF2B5EF4-FFF2-40B4-BE49-F238E27FC236}">
                <a16:creationId xmlns:a16="http://schemas.microsoft.com/office/drawing/2014/main" id="{1B8CA1A5-F3D8-4931-9308-CB5BD1F7F0B7}"/>
              </a:ext>
            </a:extLst>
          </p:cNvPr>
          <p:cNvPicPr>
            <a:picLocks noGrp="1" noChangeAspect="1"/>
          </p:cNvPicPr>
          <p:nvPr>
            <p:ph type="pic" sz="quarter" idx="19"/>
          </p:nvPr>
        </p:nvPicPr>
        <p:blipFill>
          <a:blip r:embed="rId11"/>
          <a:stretch>
            <a:fillRect/>
          </a:stretch>
        </p:blipFill>
        <p:spPr>
          <a:xfrm>
            <a:off x="3159868" y="5283291"/>
            <a:ext cx="1276350" cy="781050"/>
          </a:xfrm>
        </p:spPr>
      </p:pic>
      <p:pic>
        <p:nvPicPr>
          <p:cNvPr id="32" name="Picture Placeholder 31" descr="Kent State">
            <a:extLst>
              <a:ext uri="{FF2B5EF4-FFF2-40B4-BE49-F238E27FC236}">
                <a16:creationId xmlns:a16="http://schemas.microsoft.com/office/drawing/2014/main" id="{71D2B1AE-7FDA-4132-A38D-CC45DF01C12E}"/>
              </a:ext>
            </a:extLst>
          </p:cNvPr>
          <p:cNvPicPr>
            <a:picLocks noGrp="1" noChangeAspect="1"/>
          </p:cNvPicPr>
          <p:nvPr>
            <p:ph type="pic" sz="quarter" idx="20"/>
          </p:nvPr>
        </p:nvPicPr>
        <p:blipFill>
          <a:blip r:embed="rId12"/>
          <a:stretch>
            <a:fillRect/>
          </a:stretch>
        </p:blipFill>
        <p:spPr>
          <a:xfrm>
            <a:off x="5725448" y="5180483"/>
            <a:ext cx="1119488" cy="986667"/>
          </a:xfrm>
        </p:spPr>
      </p:pic>
      <p:pic>
        <p:nvPicPr>
          <p:cNvPr id="34" name="Picture Placeholder 33" descr="Yolobe">
            <a:extLst>
              <a:ext uri="{FF2B5EF4-FFF2-40B4-BE49-F238E27FC236}">
                <a16:creationId xmlns:a16="http://schemas.microsoft.com/office/drawing/2014/main" id="{AEF7BEB4-9374-42D3-BEAB-1B872A0E9CF1}"/>
              </a:ext>
            </a:extLst>
          </p:cNvPr>
          <p:cNvPicPr>
            <a:picLocks noGrp="1" noChangeAspect="1"/>
          </p:cNvPicPr>
          <p:nvPr>
            <p:ph type="pic" sz="quarter" idx="21"/>
          </p:nvPr>
        </p:nvPicPr>
        <p:blipFill>
          <a:blip r:embed="rId13"/>
          <a:stretch>
            <a:fillRect/>
          </a:stretch>
        </p:blipFill>
        <p:spPr>
          <a:xfrm>
            <a:off x="7760024" y="5344203"/>
            <a:ext cx="2047665" cy="668453"/>
          </a:xfrm>
        </p:spPr>
      </p:pic>
      <p:pic>
        <p:nvPicPr>
          <p:cNvPr id="15" name="Picture 2" descr="University of Texas at El Paso (UTEP) logo ">
            <a:extLst>
              <a:ext uri="{FF2B5EF4-FFF2-40B4-BE49-F238E27FC236}">
                <a16:creationId xmlns:a16="http://schemas.microsoft.com/office/drawing/2014/main" id="{18B9155D-AAFF-4E69-AC19-BDD48A8B4E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9545" y="4778417"/>
            <a:ext cx="1388733" cy="13887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C7F44DF4-F4A5-DC4F-9822-5600B3DA15A6}"/>
              </a:ext>
            </a:extLst>
          </p:cNvPr>
          <p:cNvPicPr>
            <a:picLocks noChangeAspect="1"/>
          </p:cNvPicPr>
          <p:nvPr/>
        </p:nvPicPr>
        <p:blipFill>
          <a:blip r:embed="rId15"/>
          <a:stretch>
            <a:fillRect/>
          </a:stretch>
        </p:blipFill>
        <p:spPr>
          <a:xfrm>
            <a:off x="6846429" y="3764992"/>
            <a:ext cx="2783147" cy="749471"/>
          </a:xfrm>
          <a:prstGeom prst="rect">
            <a:avLst/>
          </a:prstGeom>
        </p:spPr>
      </p:pic>
    </p:spTree>
    <p:custDataLst>
      <p:tags r:id="rId1"/>
    </p:custDataLst>
    <p:extLst>
      <p:ext uri="{BB962C8B-B14F-4D97-AF65-F5344CB8AC3E}">
        <p14:creationId xmlns:p14="http://schemas.microsoft.com/office/powerpoint/2010/main" val="110704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6601B0-BD3C-4434-A199-1C5E27876F3F}"/>
              </a:ext>
            </a:extLst>
          </p:cNvPr>
          <p:cNvSpPr>
            <a:spLocks noGrp="1"/>
          </p:cNvSpPr>
          <p:nvPr>
            <p:ph type="title"/>
          </p:nvPr>
        </p:nvSpPr>
        <p:spPr>
          <a:xfrm>
            <a:off x="3380470" y="452396"/>
            <a:ext cx="8864535" cy="768066"/>
          </a:xfrm>
        </p:spPr>
        <p:txBody>
          <a:bodyPr>
            <a:normAutofit/>
          </a:bodyPr>
          <a:lstStyle/>
          <a:p>
            <a:r>
              <a:rPr lang="en-US" dirty="0"/>
              <a:t>Acknowledgement &amp; Disclaimer:</a:t>
            </a:r>
          </a:p>
        </p:txBody>
      </p:sp>
      <p:sp>
        <p:nvSpPr>
          <p:cNvPr id="7" name="Content Placeholder 6">
            <a:extLst>
              <a:ext uri="{FF2B5EF4-FFF2-40B4-BE49-F238E27FC236}">
                <a16:creationId xmlns:a16="http://schemas.microsoft.com/office/drawing/2014/main" id="{1D652E9F-4483-4179-9DE1-1C9F8BC272DA}"/>
              </a:ext>
            </a:extLst>
          </p:cNvPr>
          <p:cNvSpPr>
            <a:spLocks noGrp="1"/>
          </p:cNvSpPr>
          <p:nvPr>
            <p:ph idx="13"/>
          </p:nvPr>
        </p:nvSpPr>
        <p:spPr>
          <a:xfrm>
            <a:off x="581192" y="1863593"/>
            <a:ext cx="5194767" cy="4143229"/>
          </a:xfrm>
        </p:spPr>
        <p:txBody>
          <a:bodyPr>
            <a:normAutofit/>
          </a:bodyPr>
          <a:lstStyle/>
          <a:p>
            <a:pPr indent="0">
              <a:buNone/>
            </a:pPr>
            <a:r>
              <a:rPr lang="en-US" dirty="0"/>
              <a:t>The contents of this presentation were developed with support from the Vocational Rehabilitation Technical Assistance Center for Quality Employment funded by the U.S. Department of Education, Rehabilitation Services Administration (CFDA H264-K200003). </a:t>
            </a:r>
          </a:p>
          <a:p>
            <a:endParaRPr lang="en-US" dirty="0"/>
          </a:p>
        </p:txBody>
      </p:sp>
      <p:sp>
        <p:nvSpPr>
          <p:cNvPr id="8" name="Content Placeholder 7">
            <a:extLst>
              <a:ext uri="{FF2B5EF4-FFF2-40B4-BE49-F238E27FC236}">
                <a16:creationId xmlns:a16="http://schemas.microsoft.com/office/drawing/2014/main" id="{A0B41677-0597-49F8-8E99-D917E438E3ED}"/>
              </a:ext>
            </a:extLst>
          </p:cNvPr>
          <p:cNvSpPr>
            <a:spLocks noGrp="1"/>
          </p:cNvSpPr>
          <p:nvPr>
            <p:ph idx="14"/>
          </p:nvPr>
        </p:nvSpPr>
        <p:spPr>
          <a:xfrm>
            <a:off x="6430966" y="1885672"/>
            <a:ext cx="5194767" cy="4143229"/>
          </a:xfrm>
        </p:spPr>
        <p:txBody>
          <a:bodyPr/>
          <a:lstStyle/>
          <a:p>
            <a:pPr indent="0">
              <a:buNone/>
            </a:pPr>
            <a:r>
              <a:rPr lang="en-US" dirty="0"/>
              <a:t>The ideas, opinions, and conclusions expressed are those of the presenters and do not represent recommendations, endorsements, or policies of the U.S. Department of Education.</a:t>
            </a:r>
          </a:p>
          <a:p>
            <a:endParaRPr lang="en-US" dirty="0"/>
          </a:p>
        </p:txBody>
      </p:sp>
      <p:pic>
        <p:nvPicPr>
          <p:cNvPr id="3" name="Picture 2">
            <a:extLst>
              <a:ext uri="{FF2B5EF4-FFF2-40B4-BE49-F238E27FC236}">
                <a16:creationId xmlns:a16="http://schemas.microsoft.com/office/drawing/2014/main" id="{7210D2C4-A1F4-425E-9B5E-6BF9708B95F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419531">
            <a:off x="8973392" y="4128345"/>
            <a:ext cx="2404898" cy="2404898"/>
          </a:xfrm>
          <a:prstGeom prst="rect">
            <a:avLst/>
          </a:prstGeom>
        </p:spPr>
      </p:pic>
    </p:spTree>
    <p:custDataLst>
      <p:tags r:id="rId1"/>
    </p:custDataLst>
    <p:extLst>
      <p:ext uri="{BB962C8B-B14F-4D97-AF65-F5344CB8AC3E}">
        <p14:creationId xmlns:p14="http://schemas.microsoft.com/office/powerpoint/2010/main" val="3654607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C940-A764-474E-B72A-09DF57F8FD1D}"/>
              </a:ext>
            </a:extLst>
          </p:cNvPr>
          <p:cNvSpPr>
            <a:spLocks noGrp="1"/>
          </p:cNvSpPr>
          <p:nvPr>
            <p:ph type="title"/>
          </p:nvPr>
        </p:nvSpPr>
        <p:spPr>
          <a:xfrm>
            <a:off x="518129" y="540466"/>
            <a:ext cx="11029616" cy="909960"/>
          </a:xfrm>
        </p:spPr>
        <p:txBody>
          <a:bodyPr/>
          <a:lstStyle/>
          <a:p>
            <a:r>
              <a:rPr lang="en-US" dirty="0"/>
              <a:t>Learning Objectives</a:t>
            </a:r>
          </a:p>
        </p:txBody>
      </p:sp>
      <p:sp>
        <p:nvSpPr>
          <p:cNvPr id="3" name="Content Placeholder 2">
            <a:extLst>
              <a:ext uri="{FF2B5EF4-FFF2-40B4-BE49-F238E27FC236}">
                <a16:creationId xmlns:a16="http://schemas.microsoft.com/office/drawing/2014/main" id="{CFE54B27-3A69-4C0F-A339-E9E4977E7637}"/>
              </a:ext>
            </a:extLst>
          </p:cNvPr>
          <p:cNvSpPr>
            <a:spLocks noGrp="1"/>
          </p:cNvSpPr>
          <p:nvPr>
            <p:ph idx="13"/>
          </p:nvPr>
        </p:nvSpPr>
        <p:spPr>
          <a:xfrm>
            <a:off x="518128" y="1736425"/>
            <a:ext cx="5577872" cy="4581109"/>
          </a:xfrm>
        </p:spPr>
        <p:txBody>
          <a:bodyPr>
            <a:normAutofit fontScale="70000" lnSpcReduction="20000"/>
          </a:bodyPr>
          <a:lstStyle/>
          <a:p>
            <a:pPr>
              <a:lnSpc>
                <a:spcPct val="150000"/>
              </a:lnSpc>
            </a:pPr>
            <a:r>
              <a:rPr lang="en-US" b="0" dirty="0"/>
              <a:t>Participants gain a basic understanding of the characteristics of autism and what it can look like in the workplace</a:t>
            </a:r>
          </a:p>
          <a:p>
            <a:pPr indent="0">
              <a:lnSpc>
                <a:spcPct val="150000"/>
              </a:lnSpc>
              <a:buNone/>
            </a:pPr>
            <a:endParaRPr lang="en-US" b="0" dirty="0"/>
          </a:p>
          <a:p>
            <a:pPr>
              <a:lnSpc>
                <a:spcPct val="150000"/>
              </a:lnSpc>
            </a:pPr>
            <a:r>
              <a:rPr lang="en-US" b="0" dirty="0"/>
              <a:t>Participants will develop greater understanding of the accommodations of individuals with autism when entering the workforce</a:t>
            </a:r>
          </a:p>
          <a:p>
            <a:pPr indent="0">
              <a:lnSpc>
                <a:spcPct val="150000"/>
              </a:lnSpc>
              <a:buNone/>
            </a:pPr>
            <a:endParaRPr lang="en-US" b="0" dirty="0"/>
          </a:p>
          <a:p>
            <a:pPr>
              <a:lnSpc>
                <a:spcPct val="150000"/>
              </a:lnSpc>
            </a:pPr>
            <a:r>
              <a:rPr lang="en-US" b="0" dirty="0"/>
              <a:t>Participants will develop greater understanding to support individuals with autism from job application to employment.</a:t>
            </a:r>
            <a:endParaRPr lang="en-US" sz="3600" dirty="0">
              <a:solidFill>
                <a:schemeClr val="tx1"/>
              </a:solidFill>
              <a:latin typeface="+mn-lt"/>
            </a:endParaRPr>
          </a:p>
        </p:txBody>
      </p:sp>
      <p:pic>
        <p:nvPicPr>
          <p:cNvPr id="5" name="Picture 4">
            <a:extLst>
              <a:ext uri="{FF2B5EF4-FFF2-40B4-BE49-F238E27FC236}">
                <a16:creationId xmlns:a16="http://schemas.microsoft.com/office/drawing/2014/main" id="{D0694713-D419-48AE-9B82-1451D4FD722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04120" y="1098550"/>
            <a:ext cx="4362450" cy="4762500"/>
          </a:xfrm>
          <a:prstGeom prst="rect">
            <a:avLst/>
          </a:prstGeom>
        </p:spPr>
      </p:pic>
      <p:pic>
        <p:nvPicPr>
          <p:cNvPr id="6" name="Picture 5">
            <a:extLst>
              <a:ext uri="{FF2B5EF4-FFF2-40B4-BE49-F238E27FC236}">
                <a16:creationId xmlns:a16="http://schemas.microsoft.com/office/drawing/2014/main" id="{FA5C576E-585F-4A86-9291-8C5B685D9568}"/>
              </a:ext>
              <a:ext uri="{C183D7F6-B498-43B3-948B-1728B52AA6E4}">
                <adec:decorative xmlns:adec="http://schemas.microsoft.com/office/drawing/2017/decorative" val="1"/>
              </a:ext>
            </a:extLst>
          </p:cNvPr>
          <p:cNvPicPr>
            <a:picLocks noChangeAspect="1"/>
          </p:cNvPicPr>
          <p:nvPr/>
        </p:nvPicPr>
        <p:blipFill rotWithShape="1">
          <a:blip r:embed="rId5"/>
          <a:srcRect b="39818"/>
          <a:stretch/>
        </p:blipFill>
        <p:spPr>
          <a:xfrm>
            <a:off x="9247428" y="5245223"/>
            <a:ext cx="3638283" cy="1231653"/>
          </a:xfrm>
          <a:prstGeom prst="rect">
            <a:avLst/>
          </a:prstGeom>
        </p:spPr>
      </p:pic>
    </p:spTree>
    <p:custDataLst>
      <p:tags r:id="rId1"/>
    </p:custDataLst>
    <p:extLst>
      <p:ext uri="{BB962C8B-B14F-4D97-AF65-F5344CB8AC3E}">
        <p14:creationId xmlns:p14="http://schemas.microsoft.com/office/powerpoint/2010/main" val="73385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474-0FF2-0C42-92D9-A8BF03E27D2A}"/>
              </a:ext>
            </a:extLst>
          </p:cNvPr>
          <p:cNvSpPr>
            <a:spLocks noGrp="1"/>
          </p:cNvSpPr>
          <p:nvPr>
            <p:ph type="title"/>
          </p:nvPr>
        </p:nvSpPr>
        <p:spPr>
          <a:xfrm>
            <a:off x="581194" y="567010"/>
            <a:ext cx="9243290" cy="909960"/>
          </a:xfrm>
        </p:spPr>
        <p:txBody>
          <a:bodyPr>
            <a:noAutofit/>
          </a:bodyPr>
          <a:lstStyle/>
          <a:p>
            <a:r>
              <a:rPr lang="en-US" sz="3200" dirty="0"/>
              <a:t>What is Autism Spectrum Disorder (ASD)?</a:t>
            </a:r>
          </a:p>
        </p:txBody>
      </p:sp>
      <p:sp>
        <p:nvSpPr>
          <p:cNvPr id="3" name="Content Placeholder 2">
            <a:extLst>
              <a:ext uri="{FF2B5EF4-FFF2-40B4-BE49-F238E27FC236}">
                <a16:creationId xmlns:a16="http://schemas.microsoft.com/office/drawing/2014/main" id="{58734987-3188-9D4F-91EC-67A0F7D9C001}"/>
              </a:ext>
            </a:extLst>
          </p:cNvPr>
          <p:cNvSpPr>
            <a:spLocks noGrp="1"/>
          </p:cNvSpPr>
          <p:nvPr>
            <p:ph idx="13"/>
          </p:nvPr>
        </p:nvSpPr>
        <p:spPr>
          <a:xfrm>
            <a:off x="757586" y="1815288"/>
            <a:ext cx="8714661" cy="3683616"/>
          </a:xfrm>
        </p:spPr>
        <p:txBody>
          <a:bodyPr>
            <a:normAutofit fontScale="55000" lnSpcReduction="20000"/>
          </a:bodyPr>
          <a:lstStyle/>
          <a:p>
            <a:pPr marL="457200" indent="-457200">
              <a:lnSpc>
                <a:spcPct val="150000"/>
              </a:lnSpc>
              <a:spcAft>
                <a:spcPts val="600"/>
              </a:spcAft>
              <a:buAutoNum type="alphaUcPeriod"/>
            </a:pPr>
            <a:r>
              <a:rPr lang="en-US" sz="3600" b="0" dirty="0">
                <a:latin typeface="+mn-lt"/>
                <a:cs typeface="Avenir 45 Book"/>
              </a:rPr>
              <a:t>Persistent deficits in social communication and social interaction across multiple contexts.</a:t>
            </a:r>
          </a:p>
          <a:p>
            <a:pPr marL="457200" indent="-457200">
              <a:lnSpc>
                <a:spcPct val="150000"/>
              </a:lnSpc>
              <a:spcAft>
                <a:spcPts val="600"/>
              </a:spcAft>
              <a:buAutoNum type="alphaUcPeriod"/>
            </a:pPr>
            <a:r>
              <a:rPr lang="en-US" sz="3600" b="0" dirty="0">
                <a:latin typeface="+mn-lt"/>
                <a:cs typeface="Avenir 45 Book"/>
              </a:rPr>
              <a:t>Restricted, repetitive patterns of behavior, interests, or activities.</a:t>
            </a:r>
          </a:p>
          <a:p>
            <a:pPr marL="457200" indent="-457200">
              <a:lnSpc>
                <a:spcPct val="150000"/>
              </a:lnSpc>
              <a:spcAft>
                <a:spcPts val="600"/>
              </a:spcAft>
              <a:buAutoNum type="alphaUcPeriod"/>
            </a:pPr>
            <a:r>
              <a:rPr lang="en-US" sz="3600" b="0" dirty="0">
                <a:latin typeface="+mn-lt"/>
                <a:cs typeface="Avenir 45 Book"/>
              </a:rPr>
              <a:t>Symptoms must be present in the early developmental period.</a:t>
            </a:r>
          </a:p>
          <a:p>
            <a:pPr marL="457200" indent="-457200">
              <a:lnSpc>
                <a:spcPct val="150000"/>
              </a:lnSpc>
              <a:spcAft>
                <a:spcPts val="600"/>
              </a:spcAft>
              <a:buAutoNum type="alphaUcPeriod"/>
            </a:pPr>
            <a:r>
              <a:rPr lang="en-US" sz="3600" b="0" dirty="0">
                <a:latin typeface="+mn-lt"/>
                <a:cs typeface="Avenir 45 Book"/>
              </a:rPr>
              <a:t>Symptoms cause clinically significant impairment in social, occupational,  or other important areas of current functioning.</a:t>
            </a:r>
          </a:p>
          <a:p>
            <a:pPr marL="457200" indent="-457200">
              <a:lnSpc>
                <a:spcPct val="150000"/>
              </a:lnSpc>
              <a:spcAft>
                <a:spcPts val="600"/>
              </a:spcAft>
              <a:buAutoNum type="alphaUcPeriod"/>
            </a:pPr>
            <a:r>
              <a:rPr lang="en-US" sz="3600" b="0" dirty="0">
                <a:latin typeface="+mn-lt"/>
                <a:cs typeface="Avenir 45 Book"/>
              </a:rPr>
              <a:t>These disturbances are not better explained by intellectual disability or global developmental delay.</a:t>
            </a:r>
          </a:p>
          <a:p>
            <a:pPr>
              <a:lnSpc>
                <a:spcPct val="150000"/>
              </a:lnSpc>
            </a:pPr>
            <a:endParaRPr lang="en-US" sz="2400" b="0" dirty="0">
              <a:solidFill>
                <a:schemeClr val="tx1"/>
              </a:solidFill>
              <a:latin typeface="+mn-lt"/>
            </a:endParaRPr>
          </a:p>
        </p:txBody>
      </p:sp>
      <p:sp>
        <p:nvSpPr>
          <p:cNvPr id="4" name="TextBox 3">
            <a:extLst>
              <a:ext uri="{FF2B5EF4-FFF2-40B4-BE49-F238E27FC236}">
                <a16:creationId xmlns:a16="http://schemas.microsoft.com/office/drawing/2014/main" id="{D5E31FBD-A845-DF4A-A920-A92AC398F1F2}"/>
              </a:ext>
            </a:extLst>
          </p:cNvPr>
          <p:cNvSpPr txBox="1"/>
          <p:nvPr/>
        </p:nvSpPr>
        <p:spPr>
          <a:xfrm>
            <a:off x="865302" y="5651303"/>
            <a:ext cx="8276492" cy="646331"/>
          </a:xfrm>
          <a:prstGeom prst="rect">
            <a:avLst/>
          </a:prstGeom>
          <a:noFill/>
        </p:spPr>
        <p:txBody>
          <a:bodyPr wrap="square" rtlCol="0">
            <a:spAutoFit/>
          </a:bodyPr>
          <a:lstStyle/>
          <a:p>
            <a:r>
              <a:rPr lang="en-US" dirty="0">
                <a:solidFill>
                  <a:schemeClr val="tx2"/>
                </a:solidFill>
                <a:cs typeface="Avenir 65 Medium"/>
              </a:rPr>
              <a:t>Diagnostic and Statistical Manual of Mental Disorders, Fifth Edition (DSM-5)</a:t>
            </a:r>
          </a:p>
          <a:p>
            <a:endParaRPr lang="en-US" dirty="0"/>
          </a:p>
        </p:txBody>
      </p:sp>
    </p:spTree>
    <p:extLst>
      <p:ext uri="{BB962C8B-B14F-4D97-AF65-F5344CB8AC3E}">
        <p14:creationId xmlns:p14="http://schemas.microsoft.com/office/powerpoint/2010/main" val="3818234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474-0FF2-0C42-92D9-A8BF03E27D2A}"/>
              </a:ext>
            </a:extLst>
          </p:cNvPr>
          <p:cNvSpPr>
            <a:spLocks noGrp="1"/>
          </p:cNvSpPr>
          <p:nvPr>
            <p:ph type="title"/>
          </p:nvPr>
        </p:nvSpPr>
        <p:spPr>
          <a:xfrm>
            <a:off x="581194" y="567010"/>
            <a:ext cx="9243290" cy="909960"/>
          </a:xfrm>
        </p:spPr>
        <p:txBody>
          <a:bodyPr>
            <a:noAutofit/>
          </a:bodyPr>
          <a:lstStyle/>
          <a:p>
            <a:r>
              <a:rPr lang="en-US" sz="3200" dirty="0"/>
              <a:t>What is Autism Spectrum Disorder (ASD)?</a:t>
            </a:r>
          </a:p>
        </p:txBody>
      </p:sp>
      <p:sp>
        <p:nvSpPr>
          <p:cNvPr id="3" name="Content Placeholder 2">
            <a:extLst>
              <a:ext uri="{FF2B5EF4-FFF2-40B4-BE49-F238E27FC236}">
                <a16:creationId xmlns:a16="http://schemas.microsoft.com/office/drawing/2014/main" id="{58734987-3188-9D4F-91EC-67A0F7D9C001}"/>
              </a:ext>
            </a:extLst>
          </p:cNvPr>
          <p:cNvSpPr>
            <a:spLocks noGrp="1"/>
          </p:cNvSpPr>
          <p:nvPr>
            <p:ph idx="13"/>
          </p:nvPr>
        </p:nvSpPr>
        <p:spPr>
          <a:xfrm>
            <a:off x="1568729" y="1910485"/>
            <a:ext cx="7794332" cy="3826179"/>
          </a:xfrm>
        </p:spPr>
        <p:txBody>
          <a:bodyPr>
            <a:normAutofit fontScale="77500" lnSpcReduction="20000"/>
          </a:bodyPr>
          <a:lstStyle/>
          <a:p>
            <a:pPr>
              <a:spcAft>
                <a:spcPts val="600"/>
              </a:spcAft>
            </a:pPr>
            <a:r>
              <a:rPr lang="en-US" sz="3400" b="0" dirty="0">
                <a:latin typeface="+mn-lt"/>
                <a:cs typeface="Avenir 45 Book"/>
              </a:rPr>
              <a:t>1 in 44 children in the United States are diagnosed</a:t>
            </a:r>
          </a:p>
          <a:p>
            <a:pPr>
              <a:spcAft>
                <a:spcPts val="600"/>
              </a:spcAft>
            </a:pPr>
            <a:r>
              <a:rPr lang="en-US" sz="3400" b="0" dirty="0">
                <a:latin typeface="+mn-lt"/>
                <a:cs typeface="Avenir 45 Book"/>
              </a:rPr>
              <a:t>World’s fastest growing developmental disorder</a:t>
            </a:r>
          </a:p>
          <a:p>
            <a:pPr>
              <a:spcAft>
                <a:spcPts val="600"/>
              </a:spcAft>
            </a:pPr>
            <a:r>
              <a:rPr lang="en-US" sz="3400" b="0" dirty="0">
                <a:latin typeface="+mn-lt"/>
                <a:cs typeface="Avenir 45 Book"/>
              </a:rPr>
              <a:t>4x more likely to be diagnosed in boys than girls </a:t>
            </a:r>
          </a:p>
          <a:p>
            <a:pPr>
              <a:spcAft>
                <a:spcPts val="600"/>
              </a:spcAft>
            </a:pPr>
            <a:r>
              <a:rPr lang="en-US" sz="3400" b="0" dirty="0">
                <a:latin typeface="+mn-lt"/>
                <a:cs typeface="Avenir 45 Book"/>
              </a:rPr>
              <a:t>Over 2% of US population (2 million+)</a:t>
            </a:r>
          </a:p>
          <a:p>
            <a:pPr>
              <a:spcAft>
                <a:spcPts val="600"/>
              </a:spcAft>
            </a:pPr>
            <a:r>
              <a:rPr lang="en-US" sz="3400" b="0" dirty="0">
                <a:latin typeface="+mn-lt"/>
                <a:cs typeface="Avenir 45 Book"/>
              </a:rPr>
              <a:t>Live a normal lifespan</a:t>
            </a:r>
          </a:p>
          <a:p>
            <a:pPr>
              <a:lnSpc>
                <a:spcPct val="150000"/>
              </a:lnSpc>
            </a:pPr>
            <a:endParaRPr lang="en-US" sz="2400" b="0" dirty="0">
              <a:solidFill>
                <a:schemeClr val="tx1"/>
              </a:solidFill>
              <a:latin typeface="+mn-lt"/>
            </a:endParaRPr>
          </a:p>
        </p:txBody>
      </p:sp>
      <p:pic>
        <p:nvPicPr>
          <p:cNvPr id="5" name="Picture 4" descr="Prevelance.png">
            <a:extLst>
              <a:ext uri="{FF2B5EF4-FFF2-40B4-BE49-F238E27FC236}">
                <a16:creationId xmlns:a16="http://schemas.microsoft.com/office/drawing/2014/main" id="{68A26437-E07B-B64A-BE47-BC6F5CD08E4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8000"/>
                    </a14:imgEffect>
                  </a14:imgLayer>
                </a14:imgProps>
              </a:ext>
            </a:extLst>
          </a:blip>
          <a:stretch>
            <a:fillRect/>
          </a:stretch>
        </p:blipFill>
        <p:spPr>
          <a:xfrm>
            <a:off x="581194" y="1910485"/>
            <a:ext cx="859273" cy="750653"/>
          </a:xfrm>
          <a:prstGeom prst="rect">
            <a:avLst/>
          </a:prstGeom>
        </p:spPr>
      </p:pic>
      <p:sp>
        <p:nvSpPr>
          <p:cNvPr id="6" name="Rectangle 5">
            <a:extLst>
              <a:ext uri="{FF2B5EF4-FFF2-40B4-BE49-F238E27FC236}">
                <a16:creationId xmlns:a16="http://schemas.microsoft.com/office/drawing/2014/main" id="{F6207C81-0262-EC45-9D79-E91236E20E82}"/>
              </a:ext>
            </a:extLst>
          </p:cNvPr>
          <p:cNvSpPr/>
          <p:nvPr/>
        </p:nvSpPr>
        <p:spPr>
          <a:xfrm>
            <a:off x="1683029" y="4937968"/>
            <a:ext cx="6368754" cy="400110"/>
          </a:xfrm>
          <a:prstGeom prst="rect">
            <a:avLst/>
          </a:prstGeom>
        </p:spPr>
        <p:txBody>
          <a:bodyPr wrap="square">
            <a:spAutoFit/>
          </a:bodyPr>
          <a:lstStyle/>
          <a:p>
            <a:r>
              <a:rPr lang="en-US" sz="2000" b="1" dirty="0">
                <a:cs typeface="Avenir 45 Book"/>
              </a:rPr>
              <a:t>No known cause of autism</a:t>
            </a:r>
          </a:p>
        </p:txBody>
      </p:sp>
      <p:pic>
        <p:nvPicPr>
          <p:cNvPr id="7" name="Picture 6" descr="noun_759832.png">
            <a:extLst>
              <a:ext uri="{FF2B5EF4-FFF2-40B4-BE49-F238E27FC236}">
                <a16:creationId xmlns:a16="http://schemas.microsoft.com/office/drawing/2014/main" id="{5ECECADA-66BC-DD48-BCD9-287249AE7709}"/>
              </a:ext>
            </a:extLst>
          </p:cNvPr>
          <p:cNvPicPr>
            <a:picLocks noChangeAspect="1"/>
          </p:cNvPicPr>
          <p:nvPr/>
        </p:nvPicPr>
        <p:blipFill>
          <a:blip r:embed="rId5">
            <a:duotone>
              <a:schemeClr val="accent1">
                <a:shade val="45000"/>
                <a:satMod val="135000"/>
              </a:schemeClr>
              <a:prstClr val="white"/>
            </a:duotone>
          </a:blip>
          <a:stretch>
            <a:fillRect/>
          </a:stretch>
        </p:blipFill>
        <p:spPr>
          <a:xfrm>
            <a:off x="686231" y="5038904"/>
            <a:ext cx="750653" cy="750653"/>
          </a:xfrm>
          <a:prstGeom prst="rect">
            <a:avLst/>
          </a:prstGeom>
        </p:spPr>
      </p:pic>
    </p:spTree>
    <p:extLst>
      <p:ext uri="{BB962C8B-B14F-4D97-AF65-F5344CB8AC3E}">
        <p14:creationId xmlns:p14="http://schemas.microsoft.com/office/powerpoint/2010/main" val="42693414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IVIDENDVTI" val="4p8qRT6V"/>
  <p:tag name="MMPROD_NEXTUNIQUEID" val="10009"/>
  <p:tag name="ARTICULATE_SLIDE_COUNT" val="12"/>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3 - &amp;quot;Vocational Rehabilitation Technical Assistance Center for Quality Employment&amp;quot;&quot;/&gt;&lt;property id=&quot;20307&quot; value=&quot;284&quot;/&gt;&lt;/object&gt;&lt;object type=&quot;3&quot; unique_id=&quot;10005&quot;&gt;&lt;property id=&quot;20148&quot; value=&quot;5&quot;/&gt;&lt;property id=&quot;20300&quot; value=&quot;Slide 4 - &amp;quot;Partners&amp;quot;&quot;/&gt;&lt;property id=&quot;20307&quot; value=&quot;287&quot;/&gt;&lt;/object&gt;&lt;object type=&quot;3&quot; unique_id=&quot;10006&quot;&gt;&lt;property id=&quot;20148&quot; value=&quot;5&quot;/&gt;&lt;property id=&quot;20300&quot; value=&quot;Slide 5 - &amp;quot;Acknowledgement &amp;amp; Disclaimer:&amp;quot;&quot;/&gt;&lt;property id=&quot;20307&quot; value=&quot;286&quot;/&gt;&lt;/object&gt;&lt;object type=&quot;3&quot; unique_id=&quot;10007&quot;&gt;&lt;property id=&quot;20148&quot; value=&quot;5&quot;/&gt;&lt;property id=&quot;20300&quot; value=&quot;Slide 6 - &amp;quot;Learning Objectives&amp;quot;&quot;/&gt;&lt;property id=&quot;20307&quot; value=&quot;288&quot;/&gt;&lt;/object&gt;&lt;object type=&quot;3&quot; unique_id=&quot;10008&quot;&gt;&lt;property id=&quot;20148&quot; value=&quot;5&quot;/&gt;&lt;property id=&quot;20300&quot; value=&quot;Slide 7 - &amp;quot;Section Introduction&amp;quot;&quot;/&gt;&lt;property id=&quot;20307&quot; value=&quot;289&quot;/&gt;&lt;/object&gt;&lt;object type=&quot;3&quot; unique_id=&quot;10009&quot;&gt;&lt;property id=&quot;20148&quot; value=&quot;5&quot;/&gt;&lt;property id=&quot;20300&quot; value=&quot;Slide 8 - &amp;quot;Slide Title&amp;quot;&quot;/&gt;&lt;property id=&quot;20307&quot; value=&quot;290&quot;/&gt;&lt;/object&gt;&lt;object type=&quot;3&quot; unique_id=&quot;10011&quot;&gt;&lt;property id=&quot;20148&quot; value=&quot;5&quot;/&gt;&lt;property id=&quot;20300&quot; value=&quot;Slide 12 - &amp;quot;Thank you!&amp;quot;&quot;/&gt;&lt;property id=&quot;20307&quot; value=&quot;292&quot;/&gt;&lt;/object&gt;&lt;object type=&quot;3&quot; unique_id=&quot;10078&quot;&gt;&lt;property id=&quot;20148&quot; value=&quot;5&quot;/&gt;&lt;property id=&quot;20300&quot; value=&quot;Slide 1 - &amp;quot;Add a medium Presentation Title&amp;quot;&quot;/&gt;&lt;property id=&quot;20307&quot; value=&quot;293&quot;/&gt;&lt;/object&gt;&lt;object type=&quot;3&quot; unique_id=&quot;10127&quot;&gt;&lt;property id=&quot;20148&quot; value=&quot;5&quot;/&gt;&lt;property id=&quot;20300&quot; value=&quot;Slide 10 - &amp;quot;Slide Title 2&amp;quot;&quot;/&gt;&lt;property id=&quot;20307&quot; value=&quot;294&quot;/&gt;&lt;/object&gt;&lt;object type=&quot;3&quot; unique_id=&quot;10130&quot;&gt;&lt;property id=&quot;20148&quot; value=&quot;5&quot;/&gt;&lt;property id=&quot;20300&quot; value=&quot;Slide 2 - &amp;quot;Presented by&amp;quot;&quot;/&gt;&lt;property id=&quot;20307&quot; value=&quot;298&quot;/&gt;&lt;/object&gt;&lt;object type=&quot;3&quot; unique_id=&quot;10131&quot;&gt;&lt;property id=&quot;20148&quot; value=&quot;5&quot;/&gt;&lt;property id=&quot;20300&quot; value=&quot;Slide 9 - &amp;quot;Another Slide Title&amp;quot;&quot;/&gt;&lt;property id=&quot;20307&quot; value=&quot;296&quot;/&gt;&lt;/object&gt;&lt;object type=&quot;3&quot; unique_id=&quot;10132&quot;&gt;&lt;property id=&quot;20148&quot; value=&quot;5&quot;/&gt;&lt;property id=&quot;20300&quot; value=&quot;Slide 11 - &amp;quot;Slide Chart&amp;quot;&quot;/&gt;&lt;property id=&quot;20307&quot; value=&quot;297&quot;/&gt;&lt;/object&gt;&lt;/object&gt;&lt;object type=&quot;8&quot; unique_id=&quot;10022&quo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QE-TAC">
      <a:dk1>
        <a:sysClr val="windowText" lastClr="000000"/>
      </a:dk1>
      <a:lt1>
        <a:sysClr val="window" lastClr="FFFFFF"/>
      </a:lt1>
      <a:dk2>
        <a:srgbClr val="44546A"/>
      </a:dk2>
      <a:lt2>
        <a:srgbClr val="E7E6E6"/>
      </a:lt2>
      <a:accent1>
        <a:srgbClr val="0B2242"/>
      </a:accent1>
      <a:accent2>
        <a:srgbClr val="F25C4B"/>
      </a:accent2>
      <a:accent3>
        <a:srgbClr val="E6E45B"/>
      </a:accent3>
      <a:accent4>
        <a:srgbClr val="F9FAFA"/>
      </a:accent4>
      <a:accent5>
        <a:srgbClr val="5EC4B6"/>
      </a:accent5>
      <a:accent6>
        <a:srgbClr val="0F546C"/>
      </a:accent6>
      <a:hlink>
        <a:srgbClr val="0563C1"/>
      </a:hlink>
      <a:folHlink>
        <a:srgbClr val="954F7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2.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455B2D-BAB7-438A-85DA-0266A24CB79F}">
  <ds:schemaRefs>
    <ds:schemaRef ds:uri="http://schemas.microsoft.com/office/2006/documentManagement/types"/>
    <ds:schemaRef ds:uri="http://purl.org/dc/dcmitype/"/>
    <ds:schemaRef ds:uri="http://schemas.openxmlformats.org/package/2006/metadata/core-properties"/>
    <ds:schemaRef ds:uri="http://purl.org/dc/terms/"/>
    <ds:schemaRef ds:uri="71af3243-3dd4-4a8d-8c0d-dd76da1f02a5"/>
    <ds:schemaRef ds:uri="http://purl.org/dc/elements/1.1/"/>
    <ds:schemaRef ds:uri="http://schemas.microsoft.com/office/2006/metadata/properties"/>
    <ds:schemaRef ds:uri="http://schemas.microsoft.com/office/infopath/2007/PartnerControls"/>
    <ds:schemaRef ds:uri="16c05727-aa75-4e4a-9b5f-8a80a116589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47108</TotalTime>
  <Words>1213</Words>
  <Application>Microsoft Macintosh PowerPoint</Application>
  <PresentationFormat>Widescreen</PresentationFormat>
  <Paragraphs>218</Paragraphs>
  <Slides>29</Slides>
  <Notes>27</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Avenir 45 Book</vt:lpstr>
      <vt:lpstr>Calibri</vt:lpstr>
      <vt:lpstr>Century Gothic</vt:lpstr>
      <vt:lpstr>Courier New</vt:lpstr>
      <vt:lpstr>Franklin Gothic Book</vt:lpstr>
      <vt:lpstr>Franklin Gothic Demi</vt:lpstr>
      <vt:lpstr>Wingdings 2</vt:lpstr>
      <vt:lpstr>DividendVTI</vt:lpstr>
      <vt:lpstr>Autism in the Workplace</vt:lpstr>
      <vt:lpstr>Presented by </vt:lpstr>
      <vt:lpstr>Presented by</vt:lpstr>
      <vt:lpstr>Vocational Rehabilitation Technical Assistance Center for Quality Employment</vt:lpstr>
      <vt:lpstr>Partners</vt:lpstr>
      <vt:lpstr>Acknowledgement &amp; Disclaimer:</vt:lpstr>
      <vt:lpstr>Learning Objectives</vt:lpstr>
      <vt:lpstr>What is Autism Spectrum Disorder (ASD)?</vt:lpstr>
      <vt:lpstr>What is Autism Spectrum Disorder (ASD)?</vt:lpstr>
      <vt:lpstr>What Autism Can Actually Look Like</vt:lpstr>
      <vt:lpstr>PowerPoint Presentation</vt:lpstr>
      <vt:lpstr>The Misunderstanding of those with ASD in the Workplace</vt:lpstr>
      <vt:lpstr>PowerPoint Presentation</vt:lpstr>
      <vt:lpstr>Levels of Support for those with ASD</vt:lpstr>
      <vt:lpstr>Paper Folding Activity (10 minutes)</vt:lpstr>
      <vt:lpstr>Autism Characteristics &amp; Common Challenges Seen in the Workplace</vt:lpstr>
      <vt:lpstr> Say What You Mean, Mean What You Say </vt:lpstr>
      <vt:lpstr>Asking a Question or Giving a Job Request</vt:lpstr>
      <vt:lpstr>It’s Not a Problem, It’s an Adjustment</vt:lpstr>
      <vt:lpstr>PowerPoint Presentation</vt:lpstr>
      <vt:lpstr>PowerPoint Presentation</vt:lpstr>
      <vt:lpstr>PowerPoint Presentation</vt:lpstr>
      <vt:lpstr>PowerPoint Presentation</vt:lpstr>
      <vt:lpstr>Strategies for Onboarding Process</vt:lpstr>
      <vt:lpstr>Strategies for Onboarding Process</vt:lpstr>
      <vt:lpstr>PowerPoint Presentation</vt:lpstr>
      <vt:lpstr>A New Approach for Autism Employment</vt:lpstr>
      <vt:lpstr>Small Family Businesses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Claudio Moya</dc:creator>
  <cp:lastModifiedBy>Emily Brinck</cp:lastModifiedBy>
  <cp:revision>168</cp:revision>
  <cp:lastPrinted>2022-01-06T20:15:29Z</cp:lastPrinted>
  <dcterms:created xsi:type="dcterms:W3CDTF">2020-12-13T15:46:43Z</dcterms:created>
  <dcterms:modified xsi:type="dcterms:W3CDTF">2022-03-07T23:59:23Z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A172C739-D7D5-4B30-8F2B-90E7EF8DC9E0</vt:lpwstr>
  </property>
  <property fmtid="{D5CDD505-2E9C-101B-9397-08002B2CF9AE}" pid="4" name="ArticulatePath">
    <vt:lpwstr>QE-Template</vt:lpwstr>
  </property>
</Properties>
</file>