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8" r:id="rId11"/>
    <p:sldId id="273" r:id="rId12"/>
    <p:sldId id="265" r:id="rId13"/>
    <p:sldId id="266" r:id="rId14"/>
    <p:sldId id="267" r:id="rId15"/>
    <p:sldId id="269" r:id="rId16"/>
    <p:sldId id="270" r:id="rId17"/>
    <p:sldId id="271" r:id="rId18"/>
    <p:sldId id="272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 showGuides="1">
      <p:cViewPr varScale="1">
        <p:scale>
          <a:sx n="54" d="100"/>
          <a:sy n="54" d="100"/>
        </p:scale>
        <p:origin x="-648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7A9502D-D800-41F2-87BB-F2C766CAFC29}" type="datetimeFigureOut">
              <a:rPr lang="en-US" smtClean="0"/>
              <a:pPr/>
              <a:t>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ADE90FA-E47D-42B7-BBF2-3A3DB1AE04B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80362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9502D-D800-41F2-87BB-F2C766CAFC29}" type="datetimeFigureOut">
              <a:rPr lang="en-US" smtClean="0"/>
              <a:pPr/>
              <a:t>1/8/2016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E90FA-E47D-42B7-BBF2-3A3DB1AE04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0947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9502D-D800-41F2-87BB-F2C766CAFC29}" type="datetimeFigureOut">
              <a:rPr lang="en-US" smtClean="0"/>
              <a:pPr/>
              <a:t>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E90FA-E47D-42B7-BBF2-3A3DB1AE04B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61710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9502D-D800-41F2-87BB-F2C766CAFC29}" type="datetimeFigureOut">
              <a:rPr lang="en-US" smtClean="0"/>
              <a:pPr/>
              <a:t>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E90FA-E47D-42B7-BBF2-3A3DB1AE04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49439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9502D-D800-41F2-87BB-F2C766CAFC29}" type="datetimeFigureOut">
              <a:rPr lang="en-US" smtClean="0"/>
              <a:pPr/>
              <a:t>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E90FA-E47D-42B7-BBF2-3A3DB1AE04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78492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9502D-D800-41F2-87BB-F2C766CAFC29}" type="datetimeFigureOut">
              <a:rPr lang="en-US" smtClean="0"/>
              <a:pPr/>
              <a:t>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E90FA-E47D-42B7-BBF2-3A3DB1AE04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74185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9502D-D800-41F2-87BB-F2C766CAFC29}" type="datetimeFigureOut">
              <a:rPr lang="en-US" smtClean="0"/>
              <a:pPr/>
              <a:t>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E90FA-E47D-42B7-BBF2-3A3DB1AE04B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83769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9502D-D800-41F2-87BB-F2C766CAFC29}" type="datetimeFigureOut">
              <a:rPr lang="en-US" smtClean="0"/>
              <a:pPr/>
              <a:t>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E90FA-E47D-42B7-BBF2-3A3DB1AE04B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52080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9502D-D800-41F2-87BB-F2C766CAFC29}" type="datetimeFigureOut">
              <a:rPr lang="en-US" smtClean="0"/>
              <a:pPr/>
              <a:t>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E90FA-E47D-42B7-BBF2-3A3DB1AE04B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26220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9502D-D800-41F2-87BB-F2C766CAFC29}" type="datetimeFigureOut">
              <a:rPr lang="en-US" smtClean="0"/>
              <a:pPr/>
              <a:t>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E90FA-E47D-42B7-BBF2-3A3DB1AE04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5960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9502D-D800-41F2-87BB-F2C766CAFC29}" type="datetimeFigureOut">
              <a:rPr lang="en-US" smtClean="0"/>
              <a:pPr/>
              <a:t>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E90FA-E47D-42B7-BBF2-3A3DB1AE04B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6806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9502D-D800-41F2-87BB-F2C766CAFC29}" type="datetimeFigureOut">
              <a:rPr lang="en-US" smtClean="0"/>
              <a:pPr/>
              <a:t>1/8/2016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E90FA-E47D-42B7-BBF2-3A3DB1AE04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685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9502D-D800-41F2-87BB-F2C766CAFC29}" type="datetimeFigureOut">
              <a:rPr lang="en-US" smtClean="0"/>
              <a:pPr/>
              <a:t>1/8/2016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E90FA-E47D-42B7-BBF2-3A3DB1AE04B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39521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9502D-D800-41F2-87BB-F2C766CAFC29}" type="datetimeFigureOut">
              <a:rPr lang="en-US" smtClean="0"/>
              <a:pPr/>
              <a:t>1/8/2016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E90FA-E47D-42B7-BBF2-3A3DB1AE04B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35225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9502D-D800-41F2-87BB-F2C766CAFC29}" type="datetimeFigureOut">
              <a:rPr lang="en-US" smtClean="0"/>
              <a:pPr/>
              <a:t>1/8/2016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E90FA-E47D-42B7-BBF2-3A3DB1AE04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2915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9502D-D800-41F2-87BB-F2C766CAFC29}" type="datetimeFigureOut">
              <a:rPr lang="en-US" smtClean="0"/>
              <a:pPr/>
              <a:t>1/8/2016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E90FA-E47D-42B7-BBF2-3A3DB1AE04B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14875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9502D-D800-41F2-87BB-F2C766CAFC29}" type="datetimeFigureOut">
              <a:rPr lang="en-US" smtClean="0"/>
              <a:pPr/>
              <a:t>1/8/2016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E90FA-E47D-42B7-BBF2-3A3DB1AE04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0411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7A9502D-D800-41F2-87BB-F2C766CAFC29}" type="datetimeFigureOut">
              <a:rPr lang="en-US" smtClean="0"/>
              <a:pPr/>
              <a:t>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ADE90FA-E47D-42B7-BBF2-3A3DB1AE04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6907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intac.org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57869"/>
          </a:xfrm>
        </p:spPr>
        <p:txBody>
          <a:bodyPr/>
          <a:lstStyle/>
          <a:p>
            <a:pPr algn="ctr"/>
            <a:r>
              <a:rPr lang="en-US" sz="4800" dirty="0" smtClean="0"/>
              <a:t>The Workforce Innovation and Opportunity Act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1032" y="3941270"/>
            <a:ext cx="10058400" cy="1453690"/>
          </a:xfrm>
        </p:spPr>
        <p:txBody>
          <a:bodyPr>
            <a:normAutofit fontScale="25000" lnSpcReduction="20000"/>
          </a:bodyPr>
          <a:lstStyle/>
          <a:p>
            <a:endParaRPr lang="en-US" dirty="0" smtClean="0"/>
          </a:p>
          <a:p>
            <a:pPr algn="ctr"/>
            <a:r>
              <a:rPr lang="en-US" sz="8000" dirty="0" smtClean="0"/>
              <a:t>Important Changes to the Core Programs</a:t>
            </a:r>
          </a:p>
          <a:p>
            <a:pPr algn="ctr"/>
            <a:r>
              <a:rPr lang="en-US" sz="3200" dirty="0" smtClean="0"/>
              <a:t>Presented by:</a:t>
            </a:r>
          </a:p>
          <a:p>
            <a:pPr algn="ctr"/>
            <a:r>
              <a:rPr lang="en-US" sz="3200" dirty="0" smtClean="0"/>
              <a:t>Chaz Compton, Ed.D., CRC</a:t>
            </a:r>
          </a:p>
          <a:p>
            <a:pPr algn="ctr"/>
            <a:r>
              <a:rPr lang="en-US" sz="3200" dirty="0" smtClean="0"/>
              <a:t>The Workforce Innovation Technical Assistance Center</a:t>
            </a:r>
          </a:p>
          <a:p>
            <a:pPr algn="ctr"/>
            <a:r>
              <a:rPr lang="en-US" sz="3200" dirty="0" smtClean="0"/>
              <a:t>WINTAC (</a:t>
            </a:r>
            <a:r>
              <a:rPr lang="en-US" sz="3200" dirty="0" smtClean="0">
                <a:hlinkClick r:id="rId2"/>
              </a:rPr>
              <a:t>www.wintac.org</a:t>
            </a:r>
            <a:r>
              <a:rPr lang="en-US" sz="3200" dirty="0" smtClean="0"/>
              <a:t>)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23511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132418"/>
          </a:xfrm>
        </p:spPr>
        <p:txBody>
          <a:bodyPr/>
          <a:lstStyle/>
          <a:p>
            <a:pPr algn="ctr"/>
            <a:r>
              <a:rPr lang="en-US" dirty="0" smtClean="0"/>
              <a:t>RSA’s Definition of Integration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68880"/>
            <a:ext cx="9601196" cy="371475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How is RSA defining whether the VR program is integrated into the workforce development system?</a:t>
            </a:r>
          </a:p>
          <a:p>
            <a:r>
              <a:rPr lang="en-US" dirty="0" smtClean="0"/>
              <a:t>An increase in the number of individuals with disabilities that obtain competitive employment as a result of the partnership with Workforce Development core partners.  </a:t>
            </a:r>
          </a:p>
          <a:p>
            <a:r>
              <a:rPr lang="en-US" dirty="0" smtClean="0"/>
              <a:t>How is that determined?</a:t>
            </a:r>
          </a:p>
          <a:p>
            <a:r>
              <a:rPr lang="en-US" dirty="0" smtClean="0"/>
              <a:t>Shared cases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way – increased and improved collaboration with core partners</a:t>
            </a:r>
          </a:p>
          <a:p>
            <a:r>
              <a:rPr lang="en-US" dirty="0" smtClean="0"/>
              <a:t>How is that determined?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3498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075268"/>
          </a:xfrm>
        </p:spPr>
        <p:txBody>
          <a:bodyPr/>
          <a:lstStyle/>
          <a:p>
            <a:pPr algn="ctr"/>
            <a:r>
              <a:rPr lang="en-US" dirty="0" smtClean="0"/>
              <a:t>An Example of Integrated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46020"/>
            <a:ext cx="9601196" cy="369189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23 year old with ADHD dropped out of high school prior to graduation and no GED</a:t>
            </a:r>
          </a:p>
          <a:p>
            <a:r>
              <a:rPr lang="en-US" dirty="0" smtClean="0"/>
              <a:t>Obtains GED</a:t>
            </a:r>
          </a:p>
          <a:p>
            <a:r>
              <a:rPr lang="en-US" dirty="0" smtClean="0"/>
              <a:t>Enters the nursing program with shared funding from OVR and workforce</a:t>
            </a:r>
          </a:p>
          <a:p>
            <a:r>
              <a:rPr lang="en-US" dirty="0" smtClean="0"/>
              <a:t>Support services provided by both OVR and workforce</a:t>
            </a:r>
          </a:p>
          <a:p>
            <a:r>
              <a:rPr lang="en-US" dirty="0" smtClean="0"/>
              <a:t>Internship/work experience arranged through any of the agencies</a:t>
            </a:r>
          </a:p>
          <a:p>
            <a:r>
              <a:rPr lang="en-US" dirty="0" smtClean="0"/>
              <a:t>Job referral and placement provided in concert with Wagner-</a:t>
            </a:r>
            <a:r>
              <a:rPr lang="en-US" dirty="0" err="1" smtClean="0"/>
              <a:t>Peyser</a:t>
            </a:r>
            <a:r>
              <a:rPr lang="en-US" dirty="0" smtClean="0"/>
              <a:t> funded program</a:t>
            </a:r>
          </a:p>
          <a:p>
            <a:r>
              <a:rPr lang="en-US" dirty="0" smtClean="0"/>
              <a:t>Tracking of progress and shared information by all entities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8055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835238"/>
          </a:xfrm>
        </p:spPr>
        <p:txBody>
          <a:bodyPr/>
          <a:lstStyle/>
          <a:p>
            <a:pPr algn="ctr"/>
            <a:r>
              <a:rPr lang="en-US" dirty="0" smtClean="0"/>
              <a:t>Job-Driven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366010"/>
            <a:ext cx="9601196" cy="386334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Report to the President from VP Joe Biden.  When was it released?</a:t>
            </a:r>
          </a:p>
          <a:p>
            <a:r>
              <a:rPr lang="en-US" dirty="0" smtClean="0"/>
              <a:t>America’s workforce system must focus its resources on preparing individuals to acquire the skills that are in demand by employers. </a:t>
            </a:r>
          </a:p>
          <a:p>
            <a:r>
              <a:rPr lang="en-US" dirty="0" smtClean="0"/>
              <a:t>Demand-side in addition to supply-side</a:t>
            </a:r>
          </a:p>
          <a:p>
            <a:r>
              <a:rPr lang="en-US" dirty="0" smtClean="0"/>
              <a:t>Major focus on work experience, apprenticeships, internships, OJTs, and any other kind of work experience</a:t>
            </a:r>
          </a:p>
          <a:p>
            <a:r>
              <a:rPr lang="en-US" dirty="0" smtClean="0"/>
              <a:t>Customized Training</a:t>
            </a:r>
          </a:p>
          <a:p>
            <a:r>
              <a:rPr lang="en-US" dirty="0" smtClean="0"/>
              <a:t>All funded programs working together to prepare individuals to meet employer needs (Strategically aligned)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2858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Works to Achieve the 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388870"/>
            <a:ext cx="9601196" cy="3863340"/>
          </a:xfrm>
        </p:spPr>
        <p:txBody>
          <a:bodyPr>
            <a:normAutofit/>
          </a:bodyPr>
          <a:lstStyle/>
          <a:p>
            <a:r>
              <a:rPr lang="en-US" dirty="0" smtClean="0"/>
              <a:t>Engaging employers – Not just in hiring, but in training</a:t>
            </a:r>
          </a:p>
          <a:p>
            <a:r>
              <a:rPr lang="en-US" dirty="0" smtClean="0"/>
              <a:t>Earn and learn – work experiences, internships, apprenticeships</a:t>
            </a:r>
          </a:p>
          <a:p>
            <a:r>
              <a:rPr lang="en-US" dirty="0" smtClean="0"/>
              <a:t>Use of data to drive choices and decisions</a:t>
            </a:r>
          </a:p>
          <a:p>
            <a:r>
              <a:rPr lang="en-US" dirty="0" smtClean="0"/>
              <a:t>Measurement of success of programs – program evaluation</a:t>
            </a:r>
          </a:p>
          <a:p>
            <a:r>
              <a:rPr lang="en-US" dirty="0" smtClean="0"/>
              <a:t>Career Pathways</a:t>
            </a:r>
          </a:p>
          <a:p>
            <a:r>
              <a:rPr lang="en-US" dirty="0" smtClean="0"/>
              <a:t>Breaking down barriers for people who have needs like child care, transportation, other support services, as well as people with disabilities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7738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995258"/>
          </a:xfrm>
        </p:spPr>
        <p:txBody>
          <a:bodyPr/>
          <a:lstStyle/>
          <a:p>
            <a:pPr algn="ctr"/>
            <a:r>
              <a:rPr lang="en-US" dirty="0" smtClean="0"/>
              <a:t>Accountability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88870"/>
            <a:ext cx="10515600" cy="417195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Common Performance Accountability Measures for Adults:</a:t>
            </a:r>
          </a:p>
          <a:p>
            <a:r>
              <a:rPr lang="en-US" dirty="0" smtClean="0"/>
              <a:t>% in unsubsidized employment during the second quarter after exit from the program;</a:t>
            </a:r>
          </a:p>
          <a:p>
            <a:r>
              <a:rPr lang="en-US" dirty="0" smtClean="0"/>
              <a:t>% in unsubsidized employment during the fourth quarter after exit from the program;</a:t>
            </a:r>
          </a:p>
          <a:p>
            <a:r>
              <a:rPr lang="en-US" dirty="0" smtClean="0"/>
              <a:t>Median earnings of those in unsubsidized employment during the second quarter after exit from the program;</a:t>
            </a:r>
          </a:p>
          <a:p>
            <a:r>
              <a:rPr lang="en-US" dirty="0" smtClean="0"/>
              <a:t>% of participants who obtained a recognized postsecondary credential or secondary school diploma or equivalent during participation in, or within one year of, exit from the program;</a:t>
            </a:r>
          </a:p>
          <a:p>
            <a:r>
              <a:rPr lang="en-US" dirty="0" smtClean="0"/>
              <a:t>% of participants, who during a program year, are in an education or training program that leads to a recognized postsecondary credential or employment and who are achieving measurable skill gains toward such a credential or employment; and</a:t>
            </a:r>
          </a:p>
          <a:p>
            <a:r>
              <a:rPr lang="en-US" dirty="0" smtClean="0"/>
              <a:t>Indicators of effectiveness in serving employers.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7386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Accountability Measures for Youth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34590"/>
            <a:ext cx="9601196" cy="376047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The </a:t>
            </a:r>
            <a:r>
              <a:rPr lang="en-US" dirty="0"/>
              <a:t>percentage of program participants </a:t>
            </a:r>
            <a:r>
              <a:rPr lang="en-US" dirty="0" smtClean="0"/>
              <a:t>who are </a:t>
            </a:r>
            <a:r>
              <a:rPr lang="en-US" dirty="0"/>
              <a:t>in education or training activities, or in </a:t>
            </a:r>
            <a:r>
              <a:rPr lang="en-US" dirty="0" smtClean="0"/>
              <a:t>unsubsidized employment</a:t>
            </a:r>
            <a:r>
              <a:rPr lang="en-US" dirty="0"/>
              <a:t>, during the second </a:t>
            </a:r>
            <a:r>
              <a:rPr lang="en-US" dirty="0" smtClean="0"/>
              <a:t>quarter after </a:t>
            </a:r>
            <a:r>
              <a:rPr lang="en-US" dirty="0"/>
              <a:t>exit from the program;</a:t>
            </a:r>
          </a:p>
          <a:p>
            <a:r>
              <a:rPr lang="en-US" dirty="0" smtClean="0"/>
              <a:t>The </a:t>
            </a:r>
            <a:r>
              <a:rPr lang="en-US" dirty="0"/>
              <a:t>percentage of program </a:t>
            </a:r>
            <a:r>
              <a:rPr lang="en-US" dirty="0" smtClean="0"/>
              <a:t>participants who </a:t>
            </a:r>
            <a:r>
              <a:rPr lang="en-US" dirty="0"/>
              <a:t>are in education or training activities, or </a:t>
            </a:r>
            <a:r>
              <a:rPr lang="en-US" dirty="0" smtClean="0"/>
              <a:t>in unsubsidized </a:t>
            </a:r>
            <a:r>
              <a:rPr lang="en-US" dirty="0"/>
              <a:t>employment, during the </a:t>
            </a:r>
            <a:r>
              <a:rPr lang="en-US" dirty="0" smtClean="0"/>
              <a:t>fourth quarter </a:t>
            </a:r>
            <a:r>
              <a:rPr lang="en-US" dirty="0"/>
              <a:t>after exit from the program; </a:t>
            </a:r>
            <a:endParaRPr lang="en-US" dirty="0" smtClean="0"/>
          </a:p>
          <a:p>
            <a:r>
              <a:rPr lang="en-US" dirty="0"/>
              <a:t>Median earnings of those in unsubsidized employment during the second quarter after exit from the program;</a:t>
            </a:r>
          </a:p>
          <a:p>
            <a:r>
              <a:rPr lang="en-US" dirty="0"/>
              <a:t>% of participants who obtained a recognized postsecondary credential or secondary school diploma or equivalent during participation in, or within one year of, exit from the program;</a:t>
            </a:r>
          </a:p>
          <a:p>
            <a:r>
              <a:rPr lang="en-US" dirty="0"/>
              <a:t>% of participants, who during a program year, are in an education or training program that leads to a recognized postsecondary credential or employment and who are achieving measurable skill gains toward such a credential or employment</a:t>
            </a:r>
          </a:p>
        </p:txBody>
      </p:sp>
    </p:spTree>
    <p:extLst>
      <p:ext uri="{BB962C8B-B14F-4D97-AF65-F5344CB8AC3E}">
        <p14:creationId xmlns:p14="http://schemas.microsoft.com/office/powerpoint/2010/main" xmlns="" val="192095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Accountability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68880"/>
            <a:ext cx="9601196" cy="3726180"/>
          </a:xfrm>
        </p:spPr>
        <p:txBody>
          <a:bodyPr>
            <a:normAutofit/>
          </a:bodyPr>
          <a:lstStyle/>
          <a:p>
            <a:r>
              <a:rPr lang="en-US" dirty="0" smtClean="0"/>
              <a:t>Performance levels established for all core programs</a:t>
            </a:r>
          </a:p>
          <a:p>
            <a:r>
              <a:rPr lang="en-US" dirty="0" smtClean="0"/>
              <a:t>Negotiated with DOL and DOE for the first two years and set during the 3</a:t>
            </a:r>
            <a:r>
              <a:rPr lang="en-US" baseline="30000" dirty="0" smtClean="0"/>
              <a:t>rd</a:t>
            </a:r>
            <a:r>
              <a:rPr lang="en-US" dirty="0" smtClean="0"/>
              <a:t> and 4</a:t>
            </a:r>
            <a:r>
              <a:rPr lang="en-US" baseline="30000" dirty="0" smtClean="0"/>
              <a:t>th</a:t>
            </a:r>
            <a:r>
              <a:rPr lang="en-US" dirty="0" smtClean="0"/>
              <a:t> year based on several factors identified in the law</a:t>
            </a:r>
          </a:p>
          <a:p>
            <a:r>
              <a:rPr lang="en-US" dirty="0" smtClean="0"/>
              <a:t>What is the most common way to begin to set performance standards that you haven’t had before?</a:t>
            </a:r>
          </a:p>
          <a:p>
            <a:r>
              <a:rPr lang="en-US" dirty="0" smtClean="0"/>
              <a:t>Do you gather this information now?  If not, it is time to begin.</a:t>
            </a:r>
          </a:p>
          <a:p>
            <a:r>
              <a:rPr lang="en-US" dirty="0" smtClean="0"/>
              <a:t>Let’s review the outcome measures again and see what you data you would have to gather and report 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2228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Accountability with Teeth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46020"/>
            <a:ext cx="9601196" cy="376047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You don’t hit your performance standards for any one program year – what happens?</a:t>
            </a:r>
          </a:p>
          <a:p>
            <a:r>
              <a:rPr lang="en-US" dirty="0" smtClean="0"/>
              <a:t>TA and a performance improvement plan (PIP)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year in a row – what happens?</a:t>
            </a:r>
          </a:p>
          <a:p>
            <a:r>
              <a:rPr lang="en-US" dirty="0" smtClean="0"/>
              <a:t>5% reduction in State allocation of funding withheld until performance is met</a:t>
            </a:r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year in a row?</a:t>
            </a:r>
          </a:p>
          <a:p>
            <a:r>
              <a:rPr lang="en-US" dirty="0" smtClean="0"/>
              <a:t>Reorganization of Board, prohibit use of underperforming providers, and other actions deemed necessary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1358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CNMI and WIOA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68880"/>
            <a:ext cx="9601196" cy="373761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Who will define for you what CNMI should be doing under WIOA?</a:t>
            </a:r>
          </a:p>
          <a:p>
            <a:r>
              <a:rPr lang="en-US" dirty="0" smtClean="0"/>
              <a:t>Who will identify what job-driven training means here?</a:t>
            </a:r>
          </a:p>
          <a:p>
            <a:r>
              <a:rPr lang="en-US" dirty="0" smtClean="0"/>
              <a:t>The opportunities and challenges of size</a:t>
            </a:r>
          </a:p>
          <a:p>
            <a:r>
              <a:rPr lang="en-US" dirty="0" smtClean="0"/>
              <a:t>Partnerships with employers are going to be a key</a:t>
            </a:r>
          </a:p>
          <a:p>
            <a:r>
              <a:rPr lang="en-US" dirty="0" smtClean="0"/>
              <a:t>Secondary education is a crucial partner, even though they are not identified as a core partner</a:t>
            </a:r>
          </a:p>
          <a:p>
            <a:r>
              <a:rPr lang="en-US" dirty="0" smtClean="0"/>
              <a:t>Each program has to go beyond their traditional walls while retaining their identity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1454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422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 Few Quick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Signed into law July 22, 2014</a:t>
            </a:r>
          </a:p>
          <a:p>
            <a:r>
              <a:rPr lang="en-US" sz="3200" dirty="0" smtClean="0"/>
              <a:t>The full Act took effect on July 1, 2015, with a few exceptions like VR</a:t>
            </a:r>
          </a:p>
          <a:p>
            <a:r>
              <a:rPr lang="en-US" sz="3200" dirty="0" smtClean="0"/>
              <a:t>First legislative reform in 16 years of the workforce system</a:t>
            </a:r>
          </a:p>
          <a:p>
            <a:r>
              <a:rPr lang="en-US" sz="3200" dirty="0" smtClean="0"/>
              <a:t>A bipartisan effort</a:t>
            </a:r>
          </a:p>
          <a:p>
            <a:r>
              <a:rPr lang="en-US" sz="3200" dirty="0" smtClean="0"/>
              <a:t>Still awaiting final regulations – maybe April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353054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8053"/>
            <a:ext cx="10058400" cy="856397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/>
              <a:t>Core Partners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9966"/>
            <a:ext cx="10515600" cy="4746997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DOL Programs Include</a:t>
            </a:r>
            <a:r>
              <a:rPr lang="en-US" dirty="0" smtClean="0"/>
              <a:t>:</a:t>
            </a:r>
          </a:p>
          <a:p>
            <a:r>
              <a:rPr lang="en-US" dirty="0" smtClean="0"/>
              <a:t>the </a:t>
            </a:r>
            <a:r>
              <a:rPr lang="en-US" dirty="0"/>
              <a:t>Adult Program (title I),</a:t>
            </a:r>
          </a:p>
          <a:p>
            <a:r>
              <a:rPr lang="en-US" dirty="0"/>
              <a:t>the Dislocated Worker Program (title I),</a:t>
            </a:r>
          </a:p>
          <a:p>
            <a:r>
              <a:rPr lang="en-US" dirty="0"/>
              <a:t>the Youth Program (title I), </a:t>
            </a:r>
          </a:p>
          <a:p>
            <a:r>
              <a:rPr lang="en-US" dirty="0"/>
              <a:t>the </a:t>
            </a:r>
            <a:r>
              <a:rPr lang="en-US" dirty="0" smtClean="0"/>
              <a:t>Wagner-</a:t>
            </a:r>
            <a:r>
              <a:rPr lang="en-US" dirty="0" err="1" smtClean="0"/>
              <a:t>Peyser</a:t>
            </a:r>
            <a:r>
              <a:rPr lang="en-US" dirty="0" smtClean="0"/>
              <a:t> Act </a:t>
            </a:r>
            <a:r>
              <a:rPr lang="en-US" dirty="0"/>
              <a:t>Program (title III), </a:t>
            </a:r>
            <a:endParaRPr lang="en-US" dirty="0" smtClean="0"/>
          </a:p>
          <a:p>
            <a:r>
              <a:rPr lang="en-US" b="1" u="sng" dirty="0" smtClean="0"/>
              <a:t>Department </a:t>
            </a:r>
            <a:r>
              <a:rPr lang="en-US" b="1" u="sng" dirty="0"/>
              <a:t>of Education </a:t>
            </a:r>
            <a:r>
              <a:rPr lang="en-US" b="1" u="sng" dirty="0" smtClean="0"/>
              <a:t>Programs Include</a:t>
            </a:r>
            <a:r>
              <a:rPr lang="en-US" dirty="0" smtClean="0"/>
              <a:t>: </a:t>
            </a:r>
            <a:endParaRPr lang="en-US" dirty="0"/>
          </a:p>
          <a:p>
            <a:r>
              <a:rPr lang="en-US" dirty="0"/>
              <a:t>the Adult Education and Literacy Program (title II), and</a:t>
            </a:r>
          </a:p>
          <a:p>
            <a:r>
              <a:rPr lang="en-US" dirty="0"/>
              <a:t>the Vocational Rehabilitation Program (title IV of WIOA and title I of the Rehabilitation Act of 1973).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5936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Other Workforce Development Partners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Perkins</a:t>
            </a:r>
            <a:r>
              <a:rPr lang="en-US" dirty="0" smtClean="0"/>
              <a:t> career and technical education programs</a:t>
            </a:r>
          </a:p>
          <a:p>
            <a:r>
              <a:rPr lang="en-US" b="1" dirty="0" smtClean="0"/>
              <a:t>TANF</a:t>
            </a:r>
            <a:r>
              <a:rPr lang="en-US" dirty="0" smtClean="0"/>
              <a:t> – Temporary Assistance for Needs Families Program</a:t>
            </a:r>
          </a:p>
          <a:p>
            <a:r>
              <a:rPr lang="en-US" b="1" dirty="0" smtClean="0"/>
              <a:t>SNAP</a:t>
            </a:r>
            <a:r>
              <a:rPr lang="en-US" dirty="0" smtClean="0"/>
              <a:t> – Employment and training programs under the Supplemental Nutrition Assistance Program</a:t>
            </a:r>
          </a:p>
          <a:p>
            <a:r>
              <a:rPr lang="en-US" b="1" dirty="0" err="1" smtClean="0"/>
              <a:t>TAA</a:t>
            </a:r>
            <a:r>
              <a:rPr lang="en-US" dirty="0" smtClean="0"/>
              <a:t> – Trade adjustment assistance for workers program</a:t>
            </a:r>
          </a:p>
          <a:p>
            <a:r>
              <a:rPr lang="en-US" b="1" dirty="0" err="1" smtClean="0"/>
              <a:t>JVSG</a:t>
            </a:r>
            <a:r>
              <a:rPr lang="en-US" b="1" dirty="0" smtClean="0"/>
              <a:t> - </a:t>
            </a:r>
            <a:r>
              <a:rPr lang="en-US" dirty="0" smtClean="0"/>
              <a:t>Jobs for Veterans State Grants Program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UI - </a:t>
            </a:r>
            <a:r>
              <a:rPr lang="en-US" dirty="0" smtClean="0"/>
              <a:t>Unemployment </a:t>
            </a:r>
            <a:r>
              <a:rPr lang="en-US" dirty="0"/>
              <a:t>Insurance Programs </a:t>
            </a:r>
          </a:p>
          <a:p>
            <a:r>
              <a:rPr lang="en-US" b="1" dirty="0" err="1" smtClean="0"/>
              <a:t>SCSEP</a:t>
            </a:r>
            <a:r>
              <a:rPr lang="en-US" b="1" dirty="0" smtClean="0"/>
              <a:t> - </a:t>
            </a:r>
            <a:r>
              <a:rPr lang="en-US" dirty="0" smtClean="0"/>
              <a:t>Senior </a:t>
            </a:r>
            <a:r>
              <a:rPr lang="en-US" dirty="0"/>
              <a:t>Community Service Employment Program </a:t>
            </a:r>
          </a:p>
          <a:p>
            <a:r>
              <a:rPr lang="en-US" b="1" dirty="0" smtClean="0"/>
              <a:t>HUD - </a:t>
            </a:r>
            <a:r>
              <a:rPr lang="en-US" dirty="0" smtClean="0"/>
              <a:t>Employment </a:t>
            </a:r>
            <a:r>
              <a:rPr lang="en-US" dirty="0"/>
              <a:t>and training activities carried out by the Department of Housing and Urban Development </a:t>
            </a:r>
          </a:p>
          <a:p>
            <a:r>
              <a:rPr lang="en-US" b="1" dirty="0" err="1" smtClean="0"/>
              <a:t>CSBG</a:t>
            </a:r>
            <a:r>
              <a:rPr lang="en-US" b="1" dirty="0" smtClean="0"/>
              <a:t> - </a:t>
            </a:r>
            <a:r>
              <a:rPr lang="en-US" dirty="0" smtClean="0"/>
              <a:t>Community </a:t>
            </a:r>
            <a:r>
              <a:rPr lang="en-US" dirty="0"/>
              <a:t>Services Block Grant Program</a:t>
            </a:r>
          </a:p>
          <a:p>
            <a:r>
              <a:rPr lang="en-US" b="1" dirty="0" err="1" smtClean="0"/>
              <a:t>ReXo</a:t>
            </a:r>
            <a:r>
              <a:rPr lang="en-US" b="1" dirty="0" smtClean="0"/>
              <a:t> - </a:t>
            </a:r>
            <a:r>
              <a:rPr lang="en-US" dirty="0" smtClean="0"/>
              <a:t>Reintegration </a:t>
            </a:r>
            <a:r>
              <a:rPr lang="en-US" dirty="0"/>
              <a:t>of Ex-Offenders Program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7273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098128"/>
          </a:xfrm>
        </p:spPr>
        <p:txBody>
          <a:bodyPr/>
          <a:lstStyle/>
          <a:p>
            <a:pPr algn="ctr"/>
            <a:r>
              <a:rPr lang="en-US" dirty="0" smtClean="0"/>
              <a:t>How did we get to WIOA?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366010"/>
            <a:ext cx="9601196" cy="3509858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 smtClean="0"/>
              <a:t>The recession of 2007</a:t>
            </a:r>
          </a:p>
          <a:p>
            <a:r>
              <a:rPr lang="en-US" sz="2600" dirty="0" smtClean="0"/>
              <a:t>The changing and evolving workplace – what that meant for training and jobs</a:t>
            </a:r>
          </a:p>
          <a:p>
            <a:r>
              <a:rPr lang="en-US" sz="2600" dirty="0" smtClean="0"/>
              <a:t>Major skills gap identified</a:t>
            </a:r>
          </a:p>
          <a:p>
            <a:r>
              <a:rPr lang="en-US" sz="2600" dirty="0" smtClean="0"/>
              <a:t>Employment and training programs working in silos, even with WIA</a:t>
            </a:r>
          </a:p>
          <a:p>
            <a:r>
              <a:rPr lang="en-US" sz="2600" dirty="0" smtClean="0"/>
              <a:t>Identified need for starting early and creating career pathways</a:t>
            </a:r>
          </a:p>
          <a:p>
            <a:r>
              <a:rPr lang="en-US" sz="2600" dirty="0" smtClean="0"/>
              <a:t>Financial bailout, ARRA, the automakers and the need to change our usual way of doing business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6925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120988"/>
          </a:xfrm>
        </p:spPr>
        <p:txBody>
          <a:bodyPr/>
          <a:lstStyle/>
          <a:p>
            <a:pPr algn="ctr"/>
            <a:r>
              <a:rPr lang="en-US" dirty="0" smtClean="0"/>
              <a:t>Important Elements of WIOA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95401" y="2343150"/>
            <a:ext cx="9601196" cy="353271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Strategic alignment of workforce development programs</a:t>
            </a:r>
          </a:p>
          <a:p>
            <a:r>
              <a:rPr lang="en-US" dirty="0" smtClean="0"/>
              <a:t>Requires unified planning</a:t>
            </a:r>
          </a:p>
          <a:p>
            <a:r>
              <a:rPr lang="en-US" dirty="0" smtClean="0"/>
              <a:t>Requires the adoption of common performance measures for all core programs</a:t>
            </a:r>
          </a:p>
          <a:p>
            <a:r>
              <a:rPr lang="en-US" dirty="0" smtClean="0"/>
              <a:t>Focuses on improving services to employers and job-driven training</a:t>
            </a:r>
          </a:p>
          <a:p>
            <a:r>
              <a:rPr lang="en-US" dirty="0" smtClean="0"/>
              <a:t>Improves the American Job Center System</a:t>
            </a:r>
          </a:p>
          <a:p>
            <a:r>
              <a:rPr lang="en-US" dirty="0" smtClean="0"/>
              <a:t>Improves services to youth, individuals with disabilities and other vulnerable populations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3968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04097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Important Changes to the Rehab Act in WIOA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366010"/>
            <a:ext cx="9601196" cy="37719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Requires pre-employment transition services and a 15% reserve or set-aside for the provision of PETS</a:t>
            </a:r>
          </a:p>
          <a:p>
            <a:r>
              <a:rPr lang="en-US" dirty="0" smtClean="0"/>
              <a:t>Requires 50% of the Supported Employment funds be spent on youth</a:t>
            </a:r>
          </a:p>
          <a:p>
            <a:r>
              <a:rPr lang="en-US" dirty="0" smtClean="0"/>
              <a:t>Requires VR programs to engage with employers </a:t>
            </a:r>
          </a:p>
          <a:p>
            <a:r>
              <a:rPr lang="en-US" dirty="0" smtClean="0"/>
              <a:t>Promotes competitive integrated employment (Section 511)</a:t>
            </a:r>
          </a:p>
          <a:p>
            <a:r>
              <a:rPr lang="en-US" dirty="0" smtClean="0"/>
              <a:t>Promotes customized employment for individuals with the most significant disabilities</a:t>
            </a:r>
          </a:p>
          <a:p>
            <a:r>
              <a:rPr lang="en-US" dirty="0" smtClean="0"/>
              <a:t>Reduces the minimum level of education needed for qualified rehabilitation professionals</a:t>
            </a:r>
          </a:p>
          <a:p>
            <a:r>
              <a:rPr lang="en-US" dirty="0" smtClean="0"/>
              <a:t>Moves IL to the Department of Health and Human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1393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006688"/>
          </a:xfrm>
        </p:spPr>
        <p:txBody>
          <a:bodyPr/>
          <a:lstStyle/>
          <a:p>
            <a:pPr algn="ctr"/>
            <a:r>
              <a:rPr lang="en-US" dirty="0" smtClean="0"/>
              <a:t>More Changes to VR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11730"/>
            <a:ext cx="9601196" cy="34641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IPE must be written within 90 days</a:t>
            </a:r>
          </a:p>
          <a:p>
            <a:r>
              <a:rPr lang="en-US" dirty="0" smtClean="0"/>
              <a:t>Extended services in SE can go up to 4 years by the VR program if it is for youth</a:t>
            </a:r>
          </a:p>
          <a:p>
            <a:r>
              <a:rPr lang="en-US" dirty="0" smtClean="0"/>
              <a:t>Support advance training in STEM fields</a:t>
            </a:r>
          </a:p>
          <a:p>
            <a:r>
              <a:rPr lang="en-US" dirty="0" smtClean="0"/>
              <a:t>Eligibility for individuals whose disability prevents them from advancing in employment</a:t>
            </a:r>
          </a:p>
          <a:p>
            <a:r>
              <a:rPr lang="en-US" dirty="0" smtClean="0"/>
              <a:t>No longer use the Standards and Indicators but the common performance measures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4745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880958"/>
          </a:xfrm>
        </p:spPr>
        <p:txBody>
          <a:bodyPr/>
          <a:lstStyle/>
          <a:p>
            <a:pPr algn="ctr"/>
            <a:r>
              <a:rPr lang="en-US" dirty="0" smtClean="0"/>
              <a:t>Integration and Alignment of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74569"/>
            <a:ext cx="10515600" cy="4091941"/>
          </a:xfrm>
        </p:spPr>
        <p:txBody>
          <a:bodyPr>
            <a:normAutofit/>
          </a:bodyPr>
          <a:lstStyle/>
          <a:p>
            <a:r>
              <a:rPr lang="en-US" dirty="0" smtClean="0"/>
              <a:t>What does the law mean when it says that the core program should be integrated and strategically aligned?</a:t>
            </a:r>
          </a:p>
          <a:p>
            <a:r>
              <a:rPr lang="en-US" dirty="0" smtClean="0"/>
              <a:t>Goes well beyond cross-referral</a:t>
            </a:r>
          </a:p>
          <a:p>
            <a:r>
              <a:rPr lang="en-US" dirty="0" smtClean="0"/>
              <a:t>Consider VR for a moment.  How would you define integration for the VR program?  How would you know it is integrated?</a:t>
            </a:r>
          </a:p>
          <a:p>
            <a:r>
              <a:rPr lang="en-US" dirty="0" smtClean="0"/>
              <a:t>Groups:  Identify at least three current challenges to full integration of the core programs in CNMI.</a:t>
            </a:r>
          </a:p>
          <a:p>
            <a:r>
              <a:rPr lang="en-US" dirty="0" smtClean="0"/>
              <a:t>Identify at least three specific actions that will demonstrate integration of the partners.  What will you specifically do differently as a result of the new law?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60156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909</TotalTime>
  <Words>1386</Words>
  <Application>Microsoft Office PowerPoint</Application>
  <PresentationFormat>Custom</PresentationFormat>
  <Paragraphs>131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Organic</vt:lpstr>
      <vt:lpstr>The Workforce Innovation and Opportunity Act</vt:lpstr>
      <vt:lpstr>A Few Quick Facts</vt:lpstr>
      <vt:lpstr>Core Partners</vt:lpstr>
      <vt:lpstr>Other Workforce Development Partners</vt:lpstr>
      <vt:lpstr>How did we get to WIOA?</vt:lpstr>
      <vt:lpstr>Important Elements of WIOA</vt:lpstr>
      <vt:lpstr>Important Changes to the Rehab Act in WIOA</vt:lpstr>
      <vt:lpstr>More Changes to VR</vt:lpstr>
      <vt:lpstr>Integration and Alignment of Programs</vt:lpstr>
      <vt:lpstr>RSA’s Definition of Integration</vt:lpstr>
      <vt:lpstr>An Example of Integrated Service</vt:lpstr>
      <vt:lpstr>Job-Driven Training</vt:lpstr>
      <vt:lpstr>What Works to Achieve the Vision</vt:lpstr>
      <vt:lpstr>Accountability</vt:lpstr>
      <vt:lpstr>Accountability Measures for Youth</vt:lpstr>
      <vt:lpstr>Accountability Continued</vt:lpstr>
      <vt:lpstr>Accountability with Teeth</vt:lpstr>
      <vt:lpstr>CNMI and WIOA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Workforce Innovation and Opportunity Act</dc:title>
  <dc:creator>Chaz Compton</dc:creator>
  <cp:lastModifiedBy>User</cp:lastModifiedBy>
  <cp:revision>28</cp:revision>
  <dcterms:created xsi:type="dcterms:W3CDTF">2016-01-05T16:01:48Z</dcterms:created>
  <dcterms:modified xsi:type="dcterms:W3CDTF">2016-01-07T22:37:42Z</dcterms:modified>
</cp:coreProperties>
</file>