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1"/>
  </p:notesMasterIdLst>
  <p:sldIdLst>
    <p:sldId id="256" r:id="rId2"/>
    <p:sldId id="262" r:id="rId3"/>
    <p:sldId id="266" r:id="rId4"/>
    <p:sldId id="263" r:id="rId5"/>
    <p:sldId id="264" r:id="rId6"/>
    <p:sldId id="257" r:id="rId7"/>
    <p:sldId id="258" r:id="rId8"/>
    <p:sldId id="260" r:id="rId9"/>
    <p:sldId id="261" r:id="rId1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82" d="100"/>
          <a:sy n="82" d="100"/>
        </p:scale>
        <p:origin x="102"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D9C1EE5-193D-47B9-868E-8ED525E9ED6B}" type="datetimeFigureOut">
              <a:rPr lang="en-US" smtClean="0"/>
              <a:t>10/12/2021</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5CEAF40-5982-4C97-8203-0430860D9960}" type="slidenum">
              <a:rPr lang="en-US" smtClean="0"/>
              <a:t>‹#›</a:t>
            </a:fld>
            <a:endParaRPr lang="en-US"/>
          </a:p>
        </p:txBody>
      </p:sp>
    </p:spTree>
    <p:extLst>
      <p:ext uri="{BB962C8B-B14F-4D97-AF65-F5344CB8AC3E}">
        <p14:creationId xmlns:p14="http://schemas.microsoft.com/office/powerpoint/2010/main" val="236568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1</a:t>
            </a:fld>
            <a:endParaRPr lang="en-US"/>
          </a:p>
        </p:txBody>
      </p:sp>
    </p:spTree>
    <p:extLst>
      <p:ext uri="{BB962C8B-B14F-4D97-AF65-F5344CB8AC3E}">
        <p14:creationId xmlns:p14="http://schemas.microsoft.com/office/powerpoint/2010/main" val="1080666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2</a:t>
            </a:fld>
            <a:endParaRPr lang="en-US"/>
          </a:p>
        </p:txBody>
      </p:sp>
    </p:spTree>
    <p:extLst>
      <p:ext uri="{BB962C8B-B14F-4D97-AF65-F5344CB8AC3E}">
        <p14:creationId xmlns:p14="http://schemas.microsoft.com/office/powerpoint/2010/main" val="3053637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4</a:t>
            </a:fld>
            <a:endParaRPr lang="en-US"/>
          </a:p>
        </p:txBody>
      </p:sp>
    </p:spTree>
    <p:extLst>
      <p:ext uri="{BB962C8B-B14F-4D97-AF65-F5344CB8AC3E}">
        <p14:creationId xmlns:p14="http://schemas.microsoft.com/office/powerpoint/2010/main" val="147608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5</a:t>
            </a:fld>
            <a:endParaRPr lang="en-US"/>
          </a:p>
        </p:txBody>
      </p:sp>
    </p:spTree>
    <p:extLst>
      <p:ext uri="{BB962C8B-B14F-4D97-AF65-F5344CB8AC3E}">
        <p14:creationId xmlns:p14="http://schemas.microsoft.com/office/powerpoint/2010/main" val="865677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6</a:t>
            </a:fld>
            <a:endParaRPr lang="en-US"/>
          </a:p>
        </p:txBody>
      </p:sp>
    </p:spTree>
    <p:extLst>
      <p:ext uri="{BB962C8B-B14F-4D97-AF65-F5344CB8AC3E}">
        <p14:creationId xmlns:p14="http://schemas.microsoft.com/office/powerpoint/2010/main" val="60897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7</a:t>
            </a:fld>
            <a:endParaRPr lang="en-US"/>
          </a:p>
        </p:txBody>
      </p:sp>
    </p:spTree>
    <p:extLst>
      <p:ext uri="{BB962C8B-B14F-4D97-AF65-F5344CB8AC3E}">
        <p14:creationId xmlns:p14="http://schemas.microsoft.com/office/powerpoint/2010/main" val="167209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8</a:t>
            </a:fld>
            <a:endParaRPr lang="en-US"/>
          </a:p>
        </p:txBody>
      </p:sp>
    </p:spTree>
    <p:extLst>
      <p:ext uri="{BB962C8B-B14F-4D97-AF65-F5344CB8AC3E}">
        <p14:creationId xmlns:p14="http://schemas.microsoft.com/office/powerpoint/2010/main" val="110352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CEAF40-5982-4C97-8203-0430860D9960}" type="slidenum">
              <a:rPr lang="en-US" smtClean="0"/>
              <a:t>9</a:t>
            </a:fld>
            <a:endParaRPr lang="en-US"/>
          </a:p>
        </p:txBody>
      </p:sp>
    </p:spTree>
    <p:extLst>
      <p:ext uri="{BB962C8B-B14F-4D97-AF65-F5344CB8AC3E}">
        <p14:creationId xmlns:p14="http://schemas.microsoft.com/office/powerpoint/2010/main" val="115323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10/12/2021</a:t>
            </a:fld>
            <a:endParaRPr lang="en-MP"/>
          </a:p>
        </p:txBody>
      </p:sp>
      <p:sp>
        <p:nvSpPr>
          <p:cNvPr id="5" name="Footer Placeholder 4"/>
          <p:cNvSpPr>
            <a:spLocks noGrp="1"/>
          </p:cNvSpPr>
          <p:nvPr>
            <p:ph type="ftr" sz="quarter" idx="11"/>
          </p:nvPr>
        </p:nvSpPr>
        <p:spPr/>
        <p:txBody>
          <a:bodyPr/>
          <a:lstStyle/>
          <a:p>
            <a:endParaRPr lang="en-MP"/>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2158980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BB30E-A17D-4DA9-9944-9A07BB2720CD}" type="datetimeFigureOut">
              <a:rPr lang="en-MP" smtClean="0"/>
              <a:t>10/12/2021</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425199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BB30E-A17D-4DA9-9944-9A07BB2720CD}" type="datetimeFigureOut">
              <a:rPr lang="en-MP" smtClean="0"/>
              <a:t>10/12/2021</a:t>
            </a:fld>
            <a:endParaRPr lang="en-MP"/>
          </a:p>
        </p:txBody>
      </p:sp>
      <p:sp>
        <p:nvSpPr>
          <p:cNvPr id="5" name="Footer Placeholder 4"/>
          <p:cNvSpPr>
            <a:spLocks noGrp="1"/>
          </p:cNvSpPr>
          <p:nvPr>
            <p:ph type="ftr" sz="quarter" idx="11"/>
          </p:nvPr>
        </p:nvSpPr>
        <p:spPr/>
        <p:txBody>
          <a:bodyPr/>
          <a:lstStyle/>
          <a:p>
            <a:endParaRPr lang="en-MP"/>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6F822AD-88AC-4B2F-8D86-04DBD4B8F14C}" type="slidenum">
              <a:rPr lang="en-MP" smtClean="0"/>
              <a:t>‹#›</a:t>
            </a:fld>
            <a:endParaRPr lang="en-MP"/>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404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10/12/2021</a:t>
            </a:fld>
            <a:endParaRPr lang="en-MP"/>
          </a:p>
        </p:txBody>
      </p:sp>
      <p:sp>
        <p:nvSpPr>
          <p:cNvPr id="6" name="Footer Placeholder 5"/>
          <p:cNvSpPr>
            <a:spLocks noGrp="1"/>
          </p:cNvSpPr>
          <p:nvPr>
            <p:ph type="ftr" sz="quarter" idx="11"/>
          </p:nvPr>
        </p:nvSpPr>
        <p:spPr/>
        <p:txBody>
          <a:bodyPr/>
          <a:lstStyle/>
          <a:p>
            <a:endParaRPr lang="en-MP"/>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36105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10/12/2021</a:t>
            </a:fld>
            <a:endParaRPr lang="en-MP"/>
          </a:p>
        </p:txBody>
      </p:sp>
      <p:sp>
        <p:nvSpPr>
          <p:cNvPr id="6" name="Footer Placeholder 5"/>
          <p:cNvSpPr>
            <a:spLocks noGrp="1"/>
          </p:cNvSpPr>
          <p:nvPr>
            <p:ph type="ftr" sz="quarter" idx="11"/>
          </p:nvPr>
        </p:nvSpPr>
        <p:spPr/>
        <p:txBody>
          <a:bodyPr/>
          <a:lstStyle/>
          <a:p>
            <a:endParaRPr lang="en-MP"/>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F822AD-88AC-4B2F-8D86-04DBD4B8F14C}" type="slidenum">
              <a:rPr lang="en-MP" smtClean="0"/>
              <a:t>‹#›</a:t>
            </a:fld>
            <a:endParaRPr lang="en-MP"/>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0418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10/12/2021</a:t>
            </a:fld>
            <a:endParaRPr lang="en-MP"/>
          </a:p>
        </p:txBody>
      </p:sp>
      <p:sp>
        <p:nvSpPr>
          <p:cNvPr id="6" name="Footer Placeholder 5"/>
          <p:cNvSpPr>
            <a:spLocks noGrp="1"/>
          </p:cNvSpPr>
          <p:nvPr>
            <p:ph type="ftr" sz="quarter" idx="11"/>
          </p:nvPr>
        </p:nvSpPr>
        <p:spPr/>
        <p:txBody>
          <a:bodyPr/>
          <a:lstStyle/>
          <a:p>
            <a:endParaRPr lang="en-MP"/>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252319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10/12/2021</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2870534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10/12/2021</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419716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BBB30E-A17D-4DA9-9944-9A07BB2720CD}" type="datetimeFigureOut">
              <a:rPr lang="en-MP" smtClean="0"/>
              <a:t>10/12/2021</a:t>
            </a:fld>
            <a:endParaRPr lang="en-MP"/>
          </a:p>
        </p:txBody>
      </p:sp>
      <p:sp>
        <p:nvSpPr>
          <p:cNvPr id="5" name="Footer Placeholder 4"/>
          <p:cNvSpPr>
            <a:spLocks noGrp="1"/>
          </p:cNvSpPr>
          <p:nvPr>
            <p:ph type="ftr" sz="quarter" idx="11"/>
          </p:nvPr>
        </p:nvSpPr>
        <p:spPr/>
        <p:txBody>
          <a:bodyPr/>
          <a:lstStyle/>
          <a:p>
            <a:endParaRPr lang="en-MP"/>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1956975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BBB30E-A17D-4DA9-9944-9A07BB2720CD}" type="datetimeFigureOut">
              <a:rPr lang="en-MP" smtClean="0"/>
              <a:t>10/12/2021</a:t>
            </a:fld>
            <a:endParaRPr lang="en-MP"/>
          </a:p>
        </p:txBody>
      </p:sp>
      <p:sp>
        <p:nvSpPr>
          <p:cNvPr id="5" name="Footer Placeholder 4"/>
          <p:cNvSpPr>
            <a:spLocks noGrp="1"/>
          </p:cNvSpPr>
          <p:nvPr>
            <p:ph type="ftr" sz="quarter" idx="11"/>
          </p:nvPr>
        </p:nvSpPr>
        <p:spPr/>
        <p:txBody>
          <a:bodyPr/>
          <a:lstStyle/>
          <a:p>
            <a:endParaRPr lang="en-MP"/>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00938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BBB30E-A17D-4DA9-9944-9A07BB2720CD}" type="datetimeFigureOut">
              <a:rPr lang="en-MP" smtClean="0"/>
              <a:t>10/12/2021</a:t>
            </a:fld>
            <a:endParaRPr lang="en-MP"/>
          </a:p>
        </p:txBody>
      </p:sp>
      <p:sp>
        <p:nvSpPr>
          <p:cNvPr id="6" name="Footer Placeholder 5"/>
          <p:cNvSpPr>
            <a:spLocks noGrp="1"/>
          </p:cNvSpPr>
          <p:nvPr>
            <p:ph type="ftr" sz="quarter" idx="11"/>
          </p:nvPr>
        </p:nvSpPr>
        <p:spPr/>
        <p:txBody>
          <a:bodyPr/>
          <a:lstStyle/>
          <a:p>
            <a:endParaRPr lang="en-MP"/>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82385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BBB30E-A17D-4DA9-9944-9A07BB2720CD}" type="datetimeFigureOut">
              <a:rPr lang="en-MP" smtClean="0"/>
              <a:t>10/12/2021</a:t>
            </a:fld>
            <a:endParaRPr lang="en-MP"/>
          </a:p>
        </p:txBody>
      </p:sp>
      <p:sp>
        <p:nvSpPr>
          <p:cNvPr id="8" name="Footer Placeholder 7"/>
          <p:cNvSpPr>
            <a:spLocks noGrp="1"/>
          </p:cNvSpPr>
          <p:nvPr>
            <p:ph type="ftr" sz="quarter" idx="11"/>
          </p:nvPr>
        </p:nvSpPr>
        <p:spPr/>
        <p:txBody>
          <a:bodyPr/>
          <a:lstStyle/>
          <a:p>
            <a:endParaRPr lang="en-MP"/>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804631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3BBB30E-A17D-4DA9-9944-9A07BB2720CD}" type="datetimeFigureOut">
              <a:rPr lang="en-MP" smtClean="0"/>
              <a:t>10/12/2021</a:t>
            </a:fld>
            <a:endParaRPr lang="en-MP"/>
          </a:p>
        </p:txBody>
      </p:sp>
      <p:sp>
        <p:nvSpPr>
          <p:cNvPr id="4" name="Footer Placeholder 3"/>
          <p:cNvSpPr>
            <a:spLocks noGrp="1"/>
          </p:cNvSpPr>
          <p:nvPr>
            <p:ph type="ftr" sz="quarter" idx="11"/>
          </p:nvPr>
        </p:nvSpPr>
        <p:spPr/>
        <p:txBody>
          <a:bodyPr/>
          <a:lstStyle/>
          <a:p>
            <a:endParaRPr lang="en-MP"/>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1303614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BB30E-A17D-4DA9-9944-9A07BB2720CD}" type="datetimeFigureOut">
              <a:rPr lang="en-MP" smtClean="0"/>
              <a:t>10/12/2021</a:t>
            </a:fld>
            <a:endParaRPr lang="en-MP"/>
          </a:p>
        </p:txBody>
      </p:sp>
      <p:sp>
        <p:nvSpPr>
          <p:cNvPr id="3" name="Footer Placeholder 2"/>
          <p:cNvSpPr>
            <a:spLocks noGrp="1"/>
          </p:cNvSpPr>
          <p:nvPr>
            <p:ph type="ftr" sz="quarter" idx="11"/>
          </p:nvPr>
        </p:nvSpPr>
        <p:spPr/>
        <p:txBody>
          <a:bodyPr/>
          <a:lstStyle/>
          <a:p>
            <a:endParaRPr lang="en-MP"/>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28778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10/12/2021</a:t>
            </a:fld>
            <a:endParaRPr lang="en-MP"/>
          </a:p>
        </p:txBody>
      </p:sp>
      <p:sp>
        <p:nvSpPr>
          <p:cNvPr id="6" name="Footer Placeholder 5"/>
          <p:cNvSpPr>
            <a:spLocks noGrp="1"/>
          </p:cNvSpPr>
          <p:nvPr>
            <p:ph type="ftr" sz="quarter" idx="11"/>
          </p:nvPr>
        </p:nvSpPr>
        <p:spPr/>
        <p:txBody>
          <a:bodyPr/>
          <a:lstStyle/>
          <a:p>
            <a:endParaRPr lang="en-MP"/>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324436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BBB30E-A17D-4DA9-9944-9A07BB2720CD}" type="datetimeFigureOut">
              <a:rPr lang="en-MP" smtClean="0"/>
              <a:t>10/12/2021</a:t>
            </a:fld>
            <a:endParaRPr lang="en-MP"/>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6F822AD-88AC-4B2F-8D86-04DBD4B8F14C}" type="slidenum">
              <a:rPr lang="en-MP" smtClean="0"/>
              <a:t>‹#›</a:t>
            </a:fld>
            <a:endParaRPr lang="en-MP"/>
          </a:p>
        </p:txBody>
      </p:sp>
    </p:spTree>
    <p:extLst>
      <p:ext uri="{BB962C8B-B14F-4D97-AF65-F5344CB8AC3E}">
        <p14:creationId xmlns:p14="http://schemas.microsoft.com/office/powerpoint/2010/main" val="144461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3BBB30E-A17D-4DA9-9944-9A07BB2720CD}" type="datetimeFigureOut">
              <a:rPr lang="en-MP" smtClean="0"/>
              <a:t>10/12/2021</a:t>
            </a:fld>
            <a:endParaRPr lang="en-MP"/>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MP"/>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6F822AD-88AC-4B2F-8D86-04DBD4B8F14C}" type="slidenum">
              <a:rPr lang="en-MP" smtClean="0"/>
              <a:t>‹#›</a:t>
            </a:fld>
            <a:endParaRPr lang="en-MP"/>
          </a:p>
        </p:txBody>
      </p:sp>
    </p:spTree>
    <p:extLst>
      <p:ext uri="{BB962C8B-B14F-4D97-AF65-F5344CB8AC3E}">
        <p14:creationId xmlns:p14="http://schemas.microsoft.com/office/powerpoint/2010/main" val="333635310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7197C-07C4-4C90-A72F-C07AB0DC23F0}"/>
              </a:ext>
            </a:extLst>
          </p:cNvPr>
          <p:cNvSpPr>
            <a:spLocks noGrp="1"/>
          </p:cNvSpPr>
          <p:nvPr>
            <p:ph type="ctrTitle"/>
          </p:nvPr>
        </p:nvSpPr>
        <p:spPr>
          <a:xfrm>
            <a:off x="1942416" y="2297609"/>
            <a:ext cx="6600451" cy="2262781"/>
          </a:xfrm>
        </p:spPr>
        <p:txBody>
          <a:bodyPr/>
          <a:lstStyle/>
          <a:p>
            <a:r>
              <a:rPr lang="en-US" b="1" dirty="0"/>
              <a:t>Communication Tools for Employers</a:t>
            </a:r>
            <a:endParaRPr lang="en-MP" b="1" dirty="0"/>
          </a:p>
        </p:txBody>
      </p:sp>
      <p:sp>
        <p:nvSpPr>
          <p:cNvPr id="3" name="Subtitle 2">
            <a:extLst>
              <a:ext uri="{FF2B5EF4-FFF2-40B4-BE49-F238E27FC236}">
                <a16:creationId xmlns:a16="http://schemas.microsoft.com/office/drawing/2014/main" id="{9984F67F-96A1-4CAC-A42D-2FF473AA26C8}"/>
              </a:ext>
            </a:extLst>
          </p:cNvPr>
          <p:cNvSpPr>
            <a:spLocks noGrp="1"/>
          </p:cNvSpPr>
          <p:nvPr>
            <p:ph type="subTitle" idx="1"/>
          </p:nvPr>
        </p:nvSpPr>
        <p:spPr>
          <a:xfrm>
            <a:off x="1942416" y="4686300"/>
            <a:ext cx="6600451" cy="1776845"/>
          </a:xfrm>
        </p:spPr>
        <p:txBody>
          <a:bodyPr>
            <a:normAutofit/>
          </a:bodyPr>
          <a:lstStyle/>
          <a:p>
            <a:r>
              <a:rPr lang="en-US" sz="2000" b="1" dirty="0"/>
              <a:t>Presented by:</a:t>
            </a:r>
          </a:p>
          <a:p>
            <a:r>
              <a:rPr lang="en-US" b="1" dirty="0"/>
              <a:t>CNMI Council on Developmental Disabilities</a:t>
            </a:r>
          </a:p>
          <a:p>
            <a:r>
              <a:rPr lang="en-US" b="1" dirty="0"/>
              <a:t>&amp;</a:t>
            </a:r>
          </a:p>
          <a:p>
            <a:r>
              <a:rPr lang="en-US" b="1" dirty="0"/>
              <a:t>Assistive Technology Program</a:t>
            </a:r>
            <a:endParaRPr lang="en-MP" b="1" dirty="0"/>
          </a:p>
        </p:txBody>
      </p:sp>
      <p:pic>
        <p:nvPicPr>
          <p:cNvPr id="5" name="Picture 4">
            <a:extLst>
              <a:ext uri="{FF2B5EF4-FFF2-40B4-BE49-F238E27FC236}">
                <a16:creationId xmlns:a16="http://schemas.microsoft.com/office/drawing/2014/main" id="{513AC2B2-EBB2-4FF5-A3FE-6EB148E79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008" y="231299"/>
            <a:ext cx="1768519" cy="1764982"/>
          </a:xfrm>
          <a:prstGeom prst="rect">
            <a:avLst/>
          </a:prstGeom>
        </p:spPr>
      </p:pic>
      <p:pic>
        <p:nvPicPr>
          <p:cNvPr id="7" name="Picture 6">
            <a:extLst>
              <a:ext uri="{FF2B5EF4-FFF2-40B4-BE49-F238E27FC236}">
                <a16:creationId xmlns:a16="http://schemas.microsoft.com/office/drawing/2014/main" id="{43598629-16DB-44C5-BA50-695711F6B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80" y="231299"/>
            <a:ext cx="1768725" cy="1764982"/>
          </a:xfrm>
          <a:prstGeom prst="rect">
            <a:avLst/>
          </a:prstGeom>
        </p:spPr>
      </p:pic>
    </p:spTree>
    <p:extLst>
      <p:ext uri="{BB962C8B-B14F-4D97-AF65-F5344CB8AC3E}">
        <p14:creationId xmlns:p14="http://schemas.microsoft.com/office/powerpoint/2010/main" val="356896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F280-91AF-42AA-8D12-075B02D25FFF}"/>
              </a:ext>
            </a:extLst>
          </p:cNvPr>
          <p:cNvSpPr>
            <a:spLocks noGrp="1"/>
          </p:cNvSpPr>
          <p:nvPr>
            <p:ph type="title"/>
          </p:nvPr>
        </p:nvSpPr>
        <p:spPr>
          <a:xfrm>
            <a:off x="1496291" y="624110"/>
            <a:ext cx="7038109" cy="1651499"/>
          </a:xfrm>
        </p:spPr>
        <p:txBody>
          <a:bodyPr>
            <a:normAutofit/>
          </a:bodyPr>
          <a:lstStyle/>
          <a:p>
            <a:pPr algn="ctr"/>
            <a:r>
              <a:rPr lang="en-US" sz="4000" b="1" dirty="0"/>
              <a:t>How Critical Is Communication?</a:t>
            </a:r>
            <a:endParaRPr lang="en-MP" sz="4000" b="1" dirty="0"/>
          </a:p>
        </p:txBody>
      </p:sp>
      <p:sp>
        <p:nvSpPr>
          <p:cNvPr id="3" name="Content Placeholder 2">
            <a:extLst>
              <a:ext uri="{FF2B5EF4-FFF2-40B4-BE49-F238E27FC236}">
                <a16:creationId xmlns:a16="http://schemas.microsoft.com/office/drawing/2014/main" id="{9D88720C-7EF0-4079-B27D-BFCFB8D4A043}"/>
              </a:ext>
            </a:extLst>
          </p:cNvPr>
          <p:cNvSpPr>
            <a:spLocks noGrp="1"/>
          </p:cNvSpPr>
          <p:nvPr>
            <p:ph idx="1"/>
          </p:nvPr>
        </p:nvSpPr>
        <p:spPr>
          <a:xfrm rot="20397597">
            <a:off x="675059" y="3335413"/>
            <a:ext cx="7742873" cy="2031423"/>
          </a:xfrm>
        </p:spPr>
        <p:txBody>
          <a:bodyPr>
            <a:normAutofit/>
          </a:bodyPr>
          <a:lstStyle/>
          <a:p>
            <a:pPr marL="0" indent="0" algn="ctr">
              <a:buNone/>
            </a:pPr>
            <a:r>
              <a:rPr lang="en-US" sz="4400" b="1" dirty="0"/>
              <a:t>Let’s start of with an activity and find out!</a:t>
            </a:r>
            <a:endParaRPr lang="en-MP" sz="4400" b="1" dirty="0"/>
          </a:p>
        </p:txBody>
      </p:sp>
      <p:pic>
        <p:nvPicPr>
          <p:cNvPr id="5" name="Picture 4">
            <a:extLst>
              <a:ext uri="{FF2B5EF4-FFF2-40B4-BE49-F238E27FC236}">
                <a16:creationId xmlns:a16="http://schemas.microsoft.com/office/drawing/2014/main" id="{B4A8A84C-5336-4880-811D-6798FD519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585" y="4186783"/>
            <a:ext cx="3010467" cy="2297143"/>
          </a:xfrm>
          <a:prstGeom prst="rect">
            <a:avLst/>
          </a:prstGeom>
        </p:spPr>
      </p:pic>
    </p:spTree>
    <p:extLst>
      <p:ext uri="{BB962C8B-B14F-4D97-AF65-F5344CB8AC3E}">
        <p14:creationId xmlns:p14="http://schemas.microsoft.com/office/powerpoint/2010/main" val="15665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9534-8561-428E-B5F2-D16D74509984}"/>
              </a:ext>
            </a:extLst>
          </p:cNvPr>
          <p:cNvSpPr>
            <a:spLocks noGrp="1"/>
          </p:cNvSpPr>
          <p:nvPr>
            <p:ph type="title"/>
          </p:nvPr>
        </p:nvSpPr>
        <p:spPr>
          <a:xfrm>
            <a:off x="1620982" y="624110"/>
            <a:ext cx="7346373" cy="1280890"/>
          </a:xfrm>
        </p:spPr>
        <p:txBody>
          <a:bodyPr>
            <a:normAutofit/>
          </a:bodyPr>
          <a:lstStyle/>
          <a:p>
            <a:r>
              <a:rPr lang="en-US" sz="4400" b="1" dirty="0"/>
              <a:t>Activity Rules</a:t>
            </a:r>
            <a:endParaRPr lang="en-MP" sz="4400" dirty="0"/>
          </a:p>
        </p:txBody>
      </p:sp>
      <p:sp>
        <p:nvSpPr>
          <p:cNvPr id="3" name="Content Placeholder 2">
            <a:extLst>
              <a:ext uri="{FF2B5EF4-FFF2-40B4-BE49-F238E27FC236}">
                <a16:creationId xmlns:a16="http://schemas.microsoft.com/office/drawing/2014/main" id="{66D8EBBC-6E8A-4A37-8813-271244A52955}"/>
              </a:ext>
            </a:extLst>
          </p:cNvPr>
          <p:cNvSpPr>
            <a:spLocks noGrp="1"/>
          </p:cNvSpPr>
          <p:nvPr>
            <p:ph idx="1"/>
          </p:nvPr>
        </p:nvSpPr>
        <p:spPr>
          <a:xfrm>
            <a:off x="1620982" y="2003899"/>
            <a:ext cx="6591985" cy="4229992"/>
          </a:xfrm>
        </p:spPr>
        <p:txBody>
          <a:bodyPr>
            <a:normAutofit fontScale="92500"/>
          </a:bodyPr>
          <a:lstStyle/>
          <a:p>
            <a:pPr marL="0" indent="0" algn="just">
              <a:buNone/>
            </a:pPr>
            <a:r>
              <a:rPr lang="en-US" sz="2800" dirty="0"/>
              <a:t>Once the trainer has set up the groups remember to follow these rules:</a:t>
            </a:r>
          </a:p>
          <a:p>
            <a:pPr marL="1031875" indent="-457200" algn="just">
              <a:buFont typeface="+mj-lt"/>
              <a:buAutoNum type="arabicPeriod"/>
            </a:pPr>
            <a:r>
              <a:rPr lang="en-US" sz="2800" dirty="0"/>
              <a:t>No turning around</a:t>
            </a:r>
          </a:p>
          <a:p>
            <a:pPr marL="1031875" indent="-457200" algn="just">
              <a:buFont typeface="+mj-lt"/>
              <a:buAutoNum type="arabicPeriod"/>
            </a:pPr>
            <a:r>
              <a:rPr lang="en-US" sz="2800" dirty="0"/>
              <a:t>Neither person is allowed to show your drawing</a:t>
            </a:r>
          </a:p>
          <a:p>
            <a:pPr marL="1031875" indent="-457200" algn="just">
              <a:buFont typeface="+mj-lt"/>
              <a:buAutoNum type="arabicPeriod"/>
            </a:pPr>
            <a:r>
              <a:rPr lang="en-US" sz="2800" dirty="0"/>
              <a:t>The person drawing can only use three words to communicate, yes, no and repeat</a:t>
            </a:r>
          </a:p>
          <a:p>
            <a:pPr marL="1031875" indent="-457200" algn="just">
              <a:buFont typeface="+mj-lt"/>
              <a:buAutoNum type="arabicPeriod"/>
            </a:pPr>
            <a:r>
              <a:rPr lang="en-US" sz="2800" dirty="0"/>
              <a:t>You have 5 minutes</a:t>
            </a:r>
            <a:endParaRPr lang="en-MP" sz="2800" dirty="0"/>
          </a:p>
        </p:txBody>
      </p:sp>
    </p:spTree>
    <p:extLst>
      <p:ext uri="{BB962C8B-B14F-4D97-AF65-F5344CB8AC3E}">
        <p14:creationId xmlns:p14="http://schemas.microsoft.com/office/powerpoint/2010/main" val="3017031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9B268-396D-4021-8DAB-C02B0E915942}"/>
              </a:ext>
            </a:extLst>
          </p:cNvPr>
          <p:cNvSpPr>
            <a:spLocks noGrp="1"/>
          </p:cNvSpPr>
          <p:nvPr>
            <p:ph type="title"/>
          </p:nvPr>
        </p:nvSpPr>
        <p:spPr/>
        <p:txBody>
          <a:bodyPr/>
          <a:lstStyle/>
          <a:p>
            <a:r>
              <a:rPr lang="en-US" b="1" dirty="0"/>
              <a:t>Activity Discussion</a:t>
            </a:r>
            <a:endParaRPr lang="en-MP" b="1" dirty="0"/>
          </a:p>
        </p:txBody>
      </p:sp>
      <p:sp>
        <p:nvSpPr>
          <p:cNvPr id="3" name="Content Placeholder 2">
            <a:extLst>
              <a:ext uri="{FF2B5EF4-FFF2-40B4-BE49-F238E27FC236}">
                <a16:creationId xmlns:a16="http://schemas.microsoft.com/office/drawing/2014/main" id="{02568C78-5B2F-445E-B7B3-626C407924B8}"/>
              </a:ext>
            </a:extLst>
          </p:cNvPr>
          <p:cNvSpPr>
            <a:spLocks noGrp="1"/>
          </p:cNvSpPr>
          <p:nvPr>
            <p:ph idx="1"/>
          </p:nvPr>
        </p:nvSpPr>
        <p:spPr>
          <a:xfrm>
            <a:off x="1945201" y="2286000"/>
            <a:ext cx="6907854" cy="3636818"/>
          </a:xfrm>
        </p:spPr>
        <p:txBody>
          <a:bodyPr>
            <a:normAutofit/>
          </a:bodyPr>
          <a:lstStyle/>
          <a:p>
            <a:r>
              <a:rPr lang="en-US" sz="2800" dirty="0"/>
              <a:t>Was it a difficult activity?</a:t>
            </a:r>
          </a:p>
          <a:p>
            <a:endParaRPr lang="en-US" sz="2800" dirty="0"/>
          </a:p>
          <a:p>
            <a:r>
              <a:rPr lang="en-US" sz="2800" dirty="0"/>
              <a:t>What were the challenges?</a:t>
            </a:r>
          </a:p>
          <a:p>
            <a:endParaRPr lang="en-US" sz="2800" dirty="0"/>
          </a:p>
          <a:p>
            <a:r>
              <a:rPr lang="en-US" sz="2800" dirty="0"/>
              <a:t>How could we have done it better?</a:t>
            </a:r>
            <a:endParaRPr lang="en-MP" sz="2800" dirty="0"/>
          </a:p>
        </p:txBody>
      </p:sp>
    </p:spTree>
    <p:extLst>
      <p:ext uri="{BB962C8B-B14F-4D97-AF65-F5344CB8AC3E}">
        <p14:creationId xmlns:p14="http://schemas.microsoft.com/office/powerpoint/2010/main" val="232968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9534-8561-428E-B5F2-D16D74509984}"/>
              </a:ext>
            </a:extLst>
          </p:cNvPr>
          <p:cNvSpPr>
            <a:spLocks noGrp="1"/>
          </p:cNvSpPr>
          <p:nvPr>
            <p:ph type="title"/>
          </p:nvPr>
        </p:nvSpPr>
        <p:spPr>
          <a:xfrm>
            <a:off x="1620982" y="624110"/>
            <a:ext cx="7346373" cy="1280890"/>
          </a:xfrm>
        </p:spPr>
        <p:txBody>
          <a:bodyPr>
            <a:normAutofit fontScale="90000"/>
          </a:bodyPr>
          <a:lstStyle/>
          <a:p>
            <a:pPr algn="ctr"/>
            <a:r>
              <a:rPr lang="en-US" sz="3600" b="1" dirty="0"/>
              <a:t>Please refer to your “Communication Tips for Employers” Handout.</a:t>
            </a:r>
            <a:endParaRPr lang="en-MP" dirty="0"/>
          </a:p>
        </p:txBody>
      </p:sp>
      <p:sp>
        <p:nvSpPr>
          <p:cNvPr id="3" name="Content Placeholder 2">
            <a:extLst>
              <a:ext uri="{FF2B5EF4-FFF2-40B4-BE49-F238E27FC236}">
                <a16:creationId xmlns:a16="http://schemas.microsoft.com/office/drawing/2014/main" id="{66D8EBBC-6E8A-4A37-8813-271244A52955}"/>
              </a:ext>
            </a:extLst>
          </p:cNvPr>
          <p:cNvSpPr>
            <a:spLocks noGrp="1"/>
          </p:cNvSpPr>
          <p:nvPr>
            <p:ph idx="1"/>
          </p:nvPr>
        </p:nvSpPr>
        <p:spPr>
          <a:xfrm>
            <a:off x="1884049" y="3127443"/>
            <a:ext cx="6591985" cy="2462645"/>
          </a:xfrm>
        </p:spPr>
        <p:txBody>
          <a:bodyPr>
            <a:normAutofit/>
          </a:bodyPr>
          <a:lstStyle/>
          <a:p>
            <a:pPr marL="0" indent="0" algn="just">
              <a:buNone/>
            </a:pPr>
            <a:r>
              <a:rPr lang="en-US" sz="2800" dirty="0"/>
              <a:t>Before we take a look at the types of Assistive Technology communication tools let’s look at some basic tips on how to communicate with a person with specific disabilities.</a:t>
            </a:r>
            <a:endParaRPr lang="en-MP" sz="2800" dirty="0"/>
          </a:p>
        </p:txBody>
      </p:sp>
    </p:spTree>
    <p:extLst>
      <p:ext uri="{BB962C8B-B14F-4D97-AF65-F5344CB8AC3E}">
        <p14:creationId xmlns:p14="http://schemas.microsoft.com/office/powerpoint/2010/main" val="334420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EB6F-A2A6-4013-9486-CECC2C9A4DFD}"/>
              </a:ext>
            </a:extLst>
          </p:cNvPr>
          <p:cNvSpPr>
            <a:spLocks noGrp="1"/>
          </p:cNvSpPr>
          <p:nvPr>
            <p:ph type="title"/>
          </p:nvPr>
        </p:nvSpPr>
        <p:spPr>
          <a:xfrm>
            <a:off x="1575550" y="419829"/>
            <a:ext cx="6589199" cy="1515975"/>
          </a:xfrm>
        </p:spPr>
        <p:txBody>
          <a:bodyPr>
            <a:normAutofit fontScale="90000"/>
          </a:bodyPr>
          <a:lstStyle/>
          <a:p>
            <a:pPr algn="ctr"/>
            <a:r>
              <a:rPr lang="en-US" sz="3200" b="1" dirty="0"/>
              <a:t>Communication</a:t>
            </a:r>
            <a:br>
              <a:rPr lang="en-US" sz="3200" b="1" dirty="0"/>
            </a:br>
            <a:r>
              <a:rPr lang="en-US" sz="3200" b="1" dirty="0"/>
              <a:t> &amp;</a:t>
            </a:r>
            <a:br>
              <a:rPr lang="en-US" sz="3200" b="1" dirty="0"/>
            </a:br>
            <a:r>
              <a:rPr lang="en-US" sz="3200" b="1" dirty="0"/>
              <a:t>Assistive Technology</a:t>
            </a:r>
            <a:endParaRPr lang="en-MP" sz="3200" b="1" dirty="0"/>
          </a:p>
        </p:txBody>
      </p:sp>
      <p:sp>
        <p:nvSpPr>
          <p:cNvPr id="3" name="Content Placeholder 2">
            <a:extLst>
              <a:ext uri="{FF2B5EF4-FFF2-40B4-BE49-F238E27FC236}">
                <a16:creationId xmlns:a16="http://schemas.microsoft.com/office/drawing/2014/main" id="{FAE14A50-0CAC-4730-A7D6-7A0BE908299F}"/>
              </a:ext>
            </a:extLst>
          </p:cNvPr>
          <p:cNvSpPr>
            <a:spLocks noGrp="1"/>
          </p:cNvSpPr>
          <p:nvPr>
            <p:ph idx="1"/>
          </p:nvPr>
        </p:nvSpPr>
        <p:spPr>
          <a:xfrm>
            <a:off x="1575550" y="1935804"/>
            <a:ext cx="6873756" cy="2248859"/>
          </a:xfrm>
        </p:spPr>
        <p:txBody>
          <a:bodyPr/>
          <a:lstStyle/>
          <a:p>
            <a:pPr marL="0" indent="0" algn="just">
              <a:buNone/>
            </a:pPr>
            <a:r>
              <a:rPr lang="en-US" dirty="0">
                <a:latin typeface="Arial" panose="020B0604020202020204" pitchFamily="34" charset="0"/>
                <a:cs typeface="Arial" panose="020B0604020202020204" pitchFamily="34" charset="0"/>
              </a:rPr>
              <a:t>“Assistive technology (AT) device means any item, piece of equipment or product system, whether acquired commercially off the shelf, modified or customized, that is used to increase, maintain or improve the functional capabilities of a child with a disability. The term does not include a medical device that is surgically implanted, or the replacement of such device.”</a:t>
            </a:r>
          </a:p>
          <a:p>
            <a:pPr marL="0" indent="0">
              <a:buNone/>
            </a:pPr>
            <a:r>
              <a:rPr lang="en-US" sz="1400" i="1" dirty="0">
                <a:latin typeface="Arial" panose="020B0604020202020204" pitchFamily="34" charset="0"/>
                <a:cs typeface="Arial" panose="020B0604020202020204" pitchFamily="34" charset="0"/>
              </a:rPr>
              <a:t>The Individuals with Disabilities Education Act of 2004 [Authority: 20 U.S.C. 1401(1)] </a:t>
            </a:r>
          </a:p>
          <a:p>
            <a:endParaRPr lang="en-MP" dirty="0"/>
          </a:p>
        </p:txBody>
      </p:sp>
      <p:pic>
        <p:nvPicPr>
          <p:cNvPr id="4" name="Content Placeholder 10">
            <a:extLst>
              <a:ext uri="{FF2B5EF4-FFF2-40B4-BE49-F238E27FC236}">
                <a16:creationId xmlns:a16="http://schemas.microsoft.com/office/drawing/2014/main" id="{14291A73-E256-42DD-8A11-825CE67F51A1}"/>
              </a:ext>
            </a:extLst>
          </p:cNvPr>
          <p:cNvPicPr>
            <a:picLocks noChangeAspect="1"/>
          </p:cNvPicPr>
          <p:nvPr/>
        </p:nvPicPr>
        <p:blipFill>
          <a:blip r:embed="rId3"/>
          <a:stretch>
            <a:fillRect/>
          </a:stretch>
        </p:blipFill>
        <p:spPr>
          <a:xfrm>
            <a:off x="2881627" y="4657780"/>
            <a:ext cx="4004529" cy="1926306"/>
          </a:xfrm>
          <a:prstGeom prst="rect">
            <a:avLst/>
          </a:prstGeom>
        </p:spPr>
      </p:pic>
      <p:sp>
        <p:nvSpPr>
          <p:cNvPr id="5" name="Title 1">
            <a:extLst>
              <a:ext uri="{FF2B5EF4-FFF2-40B4-BE49-F238E27FC236}">
                <a16:creationId xmlns:a16="http://schemas.microsoft.com/office/drawing/2014/main" id="{44693B97-4D67-4503-BA71-1A7843C8F244}"/>
              </a:ext>
            </a:extLst>
          </p:cNvPr>
          <p:cNvSpPr txBox="1">
            <a:spLocks/>
          </p:cNvSpPr>
          <p:nvPr/>
        </p:nvSpPr>
        <p:spPr>
          <a:xfrm>
            <a:off x="1589291" y="4121875"/>
            <a:ext cx="6589199" cy="535905"/>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a:t>AT falls into essentially three categories:</a:t>
            </a:r>
            <a:endParaRPr lang="en-MP" sz="2400" b="1" dirty="0"/>
          </a:p>
        </p:txBody>
      </p:sp>
    </p:spTree>
    <p:extLst>
      <p:ext uri="{BB962C8B-B14F-4D97-AF65-F5344CB8AC3E}">
        <p14:creationId xmlns:p14="http://schemas.microsoft.com/office/powerpoint/2010/main" val="369703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4D8D-5318-4860-B02D-72541BB75782}"/>
              </a:ext>
            </a:extLst>
          </p:cNvPr>
          <p:cNvSpPr>
            <a:spLocks noGrp="1"/>
          </p:cNvSpPr>
          <p:nvPr>
            <p:ph type="title"/>
          </p:nvPr>
        </p:nvSpPr>
        <p:spPr>
          <a:xfrm>
            <a:off x="1945201" y="624110"/>
            <a:ext cx="6589199" cy="861790"/>
          </a:xfrm>
        </p:spPr>
        <p:txBody>
          <a:bodyPr/>
          <a:lstStyle/>
          <a:p>
            <a:r>
              <a:rPr lang="en-US" b="1" dirty="0"/>
              <a:t>Areas that AT looks at…..</a:t>
            </a:r>
            <a:endParaRPr lang="en-MP" b="1" dirty="0"/>
          </a:p>
        </p:txBody>
      </p:sp>
      <p:sp>
        <p:nvSpPr>
          <p:cNvPr id="3" name="Content Placeholder 2">
            <a:extLst>
              <a:ext uri="{FF2B5EF4-FFF2-40B4-BE49-F238E27FC236}">
                <a16:creationId xmlns:a16="http://schemas.microsoft.com/office/drawing/2014/main" id="{D6C5BA50-5524-4FB5-A83A-499403BB9884}"/>
              </a:ext>
            </a:extLst>
          </p:cNvPr>
          <p:cNvSpPr>
            <a:spLocks noGrp="1"/>
          </p:cNvSpPr>
          <p:nvPr>
            <p:ph idx="1"/>
          </p:nvPr>
        </p:nvSpPr>
        <p:spPr>
          <a:xfrm>
            <a:off x="1942415" y="1485900"/>
            <a:ext cx="6591985" cy="4987636"/>
          </a:xfrm>
        </p:spPr>
        <p:txBody>
          <a:bodyPr>
            <a:normAutofit fontScale="92500" lnSpcReduction="10000"/>
          </a:bodyPr>
          <a:lstStyle/>
          <a:p>
            <a:r>
              <a:rPr lang="en-US" sz="2100" dirty="0"/>
              <a:t>Seating, Positioning and Mobility</a:t>
            </a:r>
          </a:p>
          <a:p>
            <a:r>
              <a:rPr lang="en-US" sz="3200" b="1" dirty="0"/>
              <a:t>Communication</a:t>
            </a:r>
          </a:p>
          <a:p>
            <a:r>
              <a:rPr lang="en-US" sz="2100" dirty="0"/>
              <a:t>Computer Access</a:t>
            </a:r>
          </a:p>
          <a:p>
            <a:r>
              <a:rPr lang="en-US" sz="2100" dirty="0"/>
              <a:t>Motor Aspects of Writing </a:t>
            </a:r>
          </a:p>
          <a:p>
            <a:r>
              <a:rPr lang="en-US" sz="2100" dirty="0"/>
              <a:t>Composition of Written Materials</a:t>
            </a:r>
          </a:p>
          <a:p>
            <a:r>
              <a:rPr lang="en-US" sz="2100" dirty="0"/>
              <a:t>Reading </a:t>
            </a:r>
          </a:p>
          <a:p>
            <a:r>
              <a:rPr lang="en-US" sz="2100" dirty="0"/>
              <a:t>Math</a:t>
            </a:r>
          </a:p>
          <a:p>
            <a:r>
              <a:rPr lang="en-US" sz="2100" dirty="0"/>
              <a:t>Organization</a:t>
            </a:r>
          </a:p>
          <a:p>
            <a:r>
              <a:rPr lang="en-US" sz="2100" dirty="0"/>
              <a:t>Recreation Leisure</a:t>
            </a:r>
          </a:p>
          <a:p>
            <a:r>
              <a:rPr lang="en-US" sz="2100" dirty="0"/>
              <a:t>Vision</a:t>
            </a:r>
          </a:p>
          <a:p>
            <a:r>
              <a:rPr lang="en-US" sz="2100" dirty="0"/>
              <a:t>Hearing </a:t>
            </a:r>
          </a:p>
          <a:p>
            <a:r>
              <a:rPr lang="en-US" sz="2100" dirty="0"/>
              <a:t>General and Daily Living Skills </a:t>
            </a:r>
          </a:p>
          <a:p>
            <a:endParaRPr lang="en-MP" dirty="0"/>
          </a:p>
        </p:txBody>
      </p:sp>
    </p:spTree>
    <p:extLst>
      <p:ext uri="{BB962C8B-B14F-4D97-AF65-F5344CB8AC3E}">
        <p14:creationId xmlns:p14="http://schemas.microsoft.com/office/powerpoint/2010/main" val="3714353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CEC4-17E4-4042-AA20-2CAF2106276C}"/>
              </a:ext>
            </a:extLst>
          </p:cNvPr>
          <p:cNvSpPr>
            <a:spLocks noGrp="1"/>
          </p:cNvSpPr>
          <p:nvPr>
            <p:ph type="title"/>
          </p:nvPr>
        </p:nvSpPr>
        <p:spPr>
          <a:xfrm>
            <a:off x="1506683" y="624110"/>
            <a:ext cx="7027718" cy="1069608"/>
          </a:xfrm>
        </p:spPr>
        <p:txBody>
          <a:bodyPr>
            <a:normAutofit/>
          </a:bodyPr>
          <a:lstStyle/>
          <a:p>
            <a:r>
              <a:rPr lang="en-US" sz="2800" b="1" dirty="0"/>
              <a:t>Please refer to your “Communication Access Options” Handout.</a:t>
            </a:r>
            <a:endParaRPr lang="en-MP" sz="2800" b="1" dirty="0"/>
          </a:p>
        </p:txBody>
      </p:sp>
      <p:pic>
        <p:nvPicPr>
          <p:cNvPr id="5" name="Content Placeholder 5">
            <a:extLst>
              <a:ext uri="{FF2B5EF4-FFF2-40B4-BE49-F238E27FC236}">
                <a16:creationId xmlns:a16="http://schemas.microsoft.com/office/drawing/2014/main" id="{01C07963-B8B6-40D8-B236-DB7654ADFE4F}"/>
              </a:ext>
            </a:extLst>
          </p:cNvPr>
          <p:cNvPicPr>
            <a:picLocks noGrp="1" noChangeAspect="1"/>
          </p:cNvPicPr>
          <p:nvPr>
            <p:ph idx="1"/>
          </p:nvPr>
        </p:nvPicPr>
        <p:blipFill>
          <a:blip r:embed="rId3"/>
          <a:stretch>
            <a:fillRect/>
          </a:stretch>
        </p:blipFill>
        <p:spPr>
          <a:xfrm rot="463844">
            <a:off x="6554104" y="1328330"/>
            <a:ext cx="1954790" cy="1877964"/>
          </a:xfrm>
          <a:prstGeom prst="rect">
            <a:avLst/>
          </a:prstGeom>
        </p:spPr>
      </p:pic>
      <p:pic>
        <p:nvPicPr>
          <p:cNvPr id="6" name="Picture 5">
            <a:extLst>
              <a:ext uri="{FF2B5EF4-FFF2-40B4-BE49-F238E27FC236}">
                <a16:creationId xmlns:a16="http://schemas.microsoft.com/office/drawing/2014/main" id="{C0D010A3-1821-4828-BCA9-9586776B8738}"/>
              </a:ext>
            </a:extLst>
          </p:cNvPr>
          <p:cNvPicPr>
            <a:picLocks noChangeAspect="1"/>
          </p:cNvPicPr>
          <p:nvPr/>
        </p:nvPicPr>
        <p:blipFill>
          <a:blip r:embed="rId4"/>
          <a:stretch>
            <a:fillRect/>
          </a:stretch>
        </p:blipFill>
        <p:spPr>
          <a:xfrm>
            <a:off x="3869446" y="4828783"/>
            <a:ext cx="1405107" cy="1405107"/>
          </a:xfrm>
          <a:prstGeom prst="rect">
            <a:avLst/>
          </a:prstGeom>
        </p:spPr>
      </p:pic>
      <p:pic>
        <p:nvPicPr>
          <p:cNvPr id="7" name="Content Placeholder 6">
            <a:extLst>
              <a:ext uri="{FF2B5EF4-FFF2-40B4-BE49-F238E27FC236}">
                <a16:creationId xmlns:a16="http://schemas.microsoft.com/office/drawing/2014/main" id="{57FEB827-3925-40DA-B3A8-7C146DDCD017}"/>
              </a:ext>
            </a:extLst>
          </p:cNvPr>
          <p:cNvPicPr>
            <a:picLocks noChangeAspect="1"/>
          </p:cNvPicPr>
          <p:nvPr/>
        </p:nvPicPr>
        <p:blipFill>
          <a:blip r:embed="rId5"/>
          <a:stretch>
            <a:fillRect/>
          </a:stretch>
        </p:blipFill>
        <p:spPr>
          <a:xfrm>
            <a:off x="6703812" y="4641614"/>
            <a:ext cx="1779443" cy="1779443"/>
          </a:xfrm>
          <a:prstGeom prst="rect">
            <a:avLst/>
          </a:prstGeom>
        </p:spPr>
      </p:pic>
      <p:pic>
        <p:nvPicPr>
          <p:cNvPr id="8" name="Picture 7">
            <a:extLst>
              <a:ext uri="{FF2B5EF4-FFF2-40B4-BE49-F238E27FC236}">
                <a16:creationId xmlns:a16="http://schemas.microsoft.com/office/drawing/2014/main" id="{3B74FE1A-455F-4470-B677-AFF85313F2FD}"/>
              </a:ext>
            </a:extLst>
          </p:cNvPr>
          <p:cNvPicPr>
            <a:picLocks noChangeAspect="1"/>
          </p:cNvPicPr>
          <p:nvPr/>
        </p:nvPicPr>
        <p:blipFill>
          <a:blip r:embed="rId6"/>
          <a:stretch>
            <a:fillRect/>
          </a:stretch>
        </p:blipFill>
        <p:spPr>
          <a:xfrm>
            <a:off x="1308314" y="5344658"/>
            <a:ext cx="1405107" cy="1206230"/>
          </a:xfrm>
          <a:prstGeom prst="rect">
            <a:avLst/>
          </a:prstGeom>
        </p:spPr>
      </p:pic>
      <p:pic>
        <p:nvPicPr>
          <p:cNvPr id="9" name="Picture 8">
            <a:extLst>
              <a:ext uri="{FF2B5EF4-FFF2-40B4-BE49-F238E27FC236}">
                <a16:creationId xmlns:a16="http://schemas.microsoft.com/office/drawing/2014/main" id="{EEB4A646-A364-42BC-BE74-D48735723CD4}"/>
              </a:ext>
            </a:extLst>
          </p:cNvPr>
          <p:cNvPicPr>
            <a:picLocks noChangeAspect="1"/>
          </p:cNvPicPr>
          <p:nvPr/>
        </p:nvPicPr>
        <p:blipFill>
          <a:blip r:embed="rId7"/>
          <a:stretch>
            <a:fillRect/>
          </a:stretch>
        </p:blipFill>
        <p:spPr>
          <a:xfrm>
            <a:off x="1081750" y="1955581"/>
            <a:ext cx="1110403" cy="1405107"/>
          </a:xfrm>
          <a:prstGeom prst="rect">
            <a:avLst/>
          </a:prstGeom>
        </p:spPr>
      </p:pic>
      <p:pic>
        <p:nvPicPr>
          <p:cNvPr id="10" name="Picture 9">
            <a:extLst>
              <a:ext uri="{FF2B5EF4-FFF2-40B4-BE49-F238E27FC236}">
                <a16:creationId xmlns:a16="http://schemas.microsoft.com/office/drawing/2014/main" id="{3260D5AE-0BEE-4905-B1C3-A22840500798}"/>
              </a:ext>
            </a:extLst>
          </p:cNvPr>
          <p:cNvPicPr>
            <a:picLocks noChangeAspect="1"/>
          </p:cNvPicPr>
          <p:nvPr/>
        </p:nvPicPr>
        <p:blipFill>
          <a:blip r:embed="rId8"/>
          <a:stretch>
            <a:fillRect/>
          </a:stretch>
        </p:blipFill>
        <p:spPr>
          <a:xfrm rot="21037584">
            <a:off x="3666844" y="1902017"/>
            <a:ext cx="2065339" cy="1376893"/>
          </a:xfrm>
          <a:prstGeom prst="rect">
            <a:avLst/>
          </a:prstGeom>
        </p:spPr>
      </p:pic>
      <p:pic>
        <p:nvPicPr>
          <p:cNvPr id="1026" name="Picture 2" descr="Cell Phone Plans | Android Central">
            <a:extLst>
              <a:ext uri="{FF2B5EF4-FFF2-40B4-BE49-F238E27FC236}">
                <a16:creationId xmlns:a16="http://schemas.microsoft.com/office/drawing/2014/main" id="{EBB15C94-8A6A-419A-BD31-FEB8813A72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86177" y="3515130"/>
            <a:ext cx="1530030" cy="15232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 and paper stock photo. Image of black, writing, paper - 10018768">
            <a:extLst>
              <a:ext uri="{FF2B5EF4-FFF2-40B4-BE49-F238E27FC236}">
                <a16:creationId xmlns:a16="http://schemas.microsoft.com/office/drawing/2014/main" id="{2E66B120-33B0-42A7-94BC-87DB66EDBE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0542" y="3515130"/>
            <a:ext cx="1779444" cy="118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14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72776-280C-43E6-AD7F-C539D1B05372}"/>
              </a:ext>
            </a:extLst>
          </p:cNvPr>
          <p:cNvSpPr>
            <a:spLocks noGrp="1"/>
          </p:cNvSpPr>
          <p:nvPr>
            <p:ph idx="1"/>
          </p:nvPr>
        </p:nvSpPr>
        <p:spPr>
          <a:xfrm>
            <a:off x="1683326" y="596340"/>
            <a:ext cx="7460674" cy="5152686"/>
          </a:xfrm>
        </p:spPr>
        <p:txBody>
          <a:bodyPr>
            <a:normAutofit/>
          </a:bodyPr>
          <a:lstStyle/>
          <a:p>
            <a:pPr marL="0" indent="0">
              <a:buNone/>
            </a:pPr>
            <a:r>
              <a:rPr lang="en-US" sz="2400" b="1" dirty="0"/>
              <a:t>Please refer to our brochures for our contact </a:t>
            </a:r>
          </a:p>
          <a:p>
            <a:pPr marL="0" indent="0">
              <a:buNone/>
            </a:pPr>
            <a:r>
              <a:rPr lang="en-US" sz="2400" b="1" dirty="0"/>
              <a:t>and additional information.</a:t>
            </a:r>
          </a:p>
          <a:p>
            <a:pPr marL="0" indent="0">
              <a:buNone/>
            </a:pPr>
            <a:endParaRPr lang="en-US" sz="2400" b="1" dirty="0"/>
          </a:p>
          <a:p>
            <a:pPr marL="0" indent="0">
              <a:buNone/>
            </a:pPr>
            <a:r>
              <a:rPr lang="en-US" sz="3600" b="1" dirty="0"/>
              <a:t>Thank You</a:t>
            </a:r>
          </a:p>
          <a:p>
            <a:pPr marL="0" indent="0">
              <a:buNone/>
            </a:pPr>
            <a:endParaRPr lang="en-US" sz="2400" b="1" dirty="0"/>
          </a:p>
          <a:p>
            <a:pPr marL="0" indent="0">
              <a:buNone/>
            </a:pPr>
            <a:r>
              <a:rPr lang="en-US" sz="2400" b="1" dirty="0"/>
              <a:t>	CNMI Council on Developmental 	Disabilities</a:t>
            </a:r>
            <a:endParaRPr lang="en-US" sz="1400" b="1" dirty="0"/>
          </a:p>
          <a:p>
            <a:pPr marL="0" indent="0">
              <a:buNone/>
            </a:pPr>
            <a:r>
              <a:rPr lang="en-US" sz="1400" b="1" dirty="0"/>
              <a:t>					</a:t>
            </a:r>
          </a:p>
          <a:p>
            <a:pPr marL="0" indent="0">
              <a:buNone/>
            </a:pPr>
            <a:r>
              <a:rPr lang="en-US" sz="1400" b="1" dirty="0"/>
              <a:t>   			 			</a:t>
            </a:r>
            <a:r>
              <a:rPr lang="en-US" sz="2400" b="1" dirty="0"/>
              <a:t>And </a:t>
            </a:r>
            <a:endParaRPr lang="en-US" sz="1400" b="1" dirty="0"/>
          </a:p>
          <a:p>
            <a:pPr marL="0" indent="0">
              <a:buNone/>
            </a:pPr>
            <a:endParaRPr lang="en-US" sz="1400" b="1" dirty="0"/>
          </a:p>
          <a:p>
            <a:pPr marL="0" indent="0">
              <a:buNone/>
            </a:pPr>
            <a:r>
              <a:rPr lang="en-US" sz="1400" b="1" dirty="0"/>
              <a:t>	</a:t>
            </a:r>
            <a:r>
              <a:rPr lang="en-US" sz="2400" b="1" dirty="0"/>
              <a:t>Assistive Technology Program</a:t>
            </a:r>
            <a:endParaRPr lang="en-MP" sz="2400" b="1" dirty="0"/>
          </a:p>
        </p:txBody>
      </p:sp>
      <p:pic>
        <p:nvPicPr>
          <p:cNvPr id="6" name="Picture 5">
            <a:extLst>
              <a:ext uri="{FF2B5EF4-FFF2-40B4-BE49-F238E27FC236}">
                <a16:creationId xmlns:a16="http://schemas.microsoft.com/office/drawing/2014/main" id="{4D01BE51-A737-48CB-B7FB-070A08524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29" y="2811303"/>
            <a:ext cx="1214537" cy="1211967"/>
          </a:xfrm>
          <a:prstGeom prst="rect">
            <a:avLst/>
          </a:prstGeom>
        </p:spPr>
      </p:pic>
      <p:pic>
        <p:nvPicPr>
          <p:cNvPr id="8" name="Picture 7">
            <a:extLst>
              <a:ext uri="{FF2B5EF4-FFF2-40B4-BE49-F238E27FC236}">
                <a16:creationId xmlns:a16="http://schemas.microsoft.com/office/drawing/2014/main" id="{9B529401-26E7-4A38-ACDB-690223D8ED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103" y="4537059"/>
            <a:ext cx="1214396" cy="1211967"/>
          </a:xfrm>
          <a:prstGeom prst="rect">
            <a:avLst/>
          </a:prstGeom>
        </p:spPr>
      </p:pic>
    </p:spTree>
    <p:extLst>
      <p:ext uri="{BB962C8B-B14F-4D97-AF65-F5344CB8AC3E}">
        <p14:creationId xmlns:p14="http://schemas.microsoft.com/office/powerpoint/2010/main" val="3308189115"/>
      </p:ext>
    </p:extLst>
  </p:cSld>
  <p:clrMapOvr>
    <a:masterClrMapping/>
  </p:clrMapOvr>
</p:sld>
</file>

<file path=ppt/theme/theme1.xml><?xml version="1.0" encoding="utf-8"?>
<a:theme xmlns:a="http://schemas.openxmlformats.org/drawingml/2006/main" name="Wis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629</TotalTime>
  <Words>335</Words>
  <Application>Microsoft Office PowerPoint</Application>
  <PresentationFormat>On-screen Show (4:3)</PresentationFormat>
  <Paragraphs>57</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Wisp</vt:lpstr>
      <vt:lpstr>Communication Tools for Employers</vt:lpstr>
      <vt:lpstr>How Critical Is Communication?</vt:lpstr>
      <vt:lpstr>Activity Rules</vt:lpstr>
      <vt:lpstr>Activity Discussion</vt:lpstr>
      <vt:lpstr>Please refer to your “Communication Tips for Employers” Handout.</vt:lpstr>
      <vt:lpstr>Communication  &amp; Assistive Technology</vt:lpstr>
      <vt:lpstr>Areas that AT looks at…..</vt:lpstr>
      <vt:lpstr>Please refer to your “Communication Access Options” Handout.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Tools for Employers</dc:title>
  <dc:creator>Josephine Tudela</dc:creator>
  <cp:lastModifiedBy>Josephine Tudela</cp:lastModifiedBy>
  <cp:revision>8</cp:revision>
  <cp:lastPrinted>2021-09-17T05:13:54Z</cp:lastPrinted>
  <dcterms:created xsi:type="dcterms:W3CDTF">2021-09-14T08:15:35Z</dcterms:created>
  <dcterms:modified xsi:type="dcterms:W3CDTF">2021-10-12T01:12:43Z</dcterms:modified>
</cp:coreProperties>
</file>