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9"/>
  </p:notesMasterIdLst>
  <p:sldIdLst>
    <p:sldId id="293" r:id="rId5"/>
    <p:sldId id="347" r:id="rId6"/>
    <p:sldId id="348" r:id="rId7"/>
    <p:sldId id="284" r:id="rId8"/>
    <p:sldId id="287" r:id="rId9"/>
    <p:sldId id="286" r:id="rId10"/>
    <p:sldId id="288" r:id="rId11"/>
    <p:sldId id="350" r:id="rId12"/>
    <p:sldId id="351" r:id="rId13"/>
    <p:sldId id="352" r:id="rId14"/>
    <p:sldId id="296" r:id="rId15"/>
    <p:sldId id="353" r:id="rId16"/>
    <p:sldId id="349" r:id="rId17"/>
    <p:sldId id="292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7615CF-78DE-4CBD-812D-55EFE470553E}" v="1" dt="2021-02-28T23:47:39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14" autoAdjust="0"/>
    <p:restoredTop sz="64824" autoAdjust="0"/>
  </p:normalViewPr>
  <p:slideViewPr>
    <p:cSldViewPr snapToGrid="0">
      <p:cViewPr varScale="1">
        <p:scale>
          <a:sx n="48" d="100"/>
          <a:sy n="48" d="100"/>
        </p:scale>
        <p:origin x="224" y="5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B27BF-069B-4400-A3DF-A97FB46FCDE7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5081B-5628-45BE-8E9B-74471DD9A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3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98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10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EPS Logo of AW (Keith)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56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EPS Logo of AW (Keith)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5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4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0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1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 about the challenges they have had?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their vacancies look like?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their greatest barriers?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your relationships to VR services?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many people have worked with a VR counselors?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they looking for?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has worked well working with VR services?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has not worked well working with VR services?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greatest barrier to you being involved in VR services?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6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it easier to keep an existing worker or hiring a new worker?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that walkthrough of what VR services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0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Major focus on their model is the customer approach (Spend some time on this approach)VR services can help find the right candidate at the right job for the right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supports.VR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servicesbe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effective provider:•What are the job tasks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involved•What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flexibility of designing those job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tasksoDo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 want to fill someone in that position that cannot do that job but restructure the position for that person to be successful.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0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1D05ED8-287F-4D7C-AB3F-89C069D54E95}"/>
              </a:ext>
            </a:extLst>
          </p:cNvPr>
          <p:cNvSpPr/>
          <p:nvPr userDrawn="1"/>
        </p:nvSpPr>
        <p:spPr>
          <a:xfrm>
            <a:off x="5741894" y="0"/>
            <a:ext cx="6450106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0510" y="1371600"/>
            <a:ext cx="4863970" cy="3223595"/>
          </a:xfrm>
          <a:effectLst/>
        </p:spPr>
        <p:txBody>
          <a:bodyPr anchor="b">
            <a:normAutofit/>
          </a:bodyPr>
          <a:lstStyle>
            <a:lvl1pPr>
              <a:lnSpc>
                <a:spcPts val="5600"/>
              </a:lnSpc>
              <a:defRPr sz="48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545" y="4958267"/>
            <a:ext cx="6124303" cy="1300644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 cap="none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939B65-F067-40B1-B959-5CB388A47460}"/>
              </a:ext>
            </a:extLst>
          </p:cNvPr>
          <p:cNvSpPr/>
          <p:nvPr userDrawn="1"/>
        </p:nvSpPr>
        <p:spPr>
          <a:xfrm>
            <a:off x="556156" y="4700687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5BAF92-B412-40FF-8A02-B6A0857D513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05078A-8F3C-42F6-B17A-CF0C56C29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81959" y="-8312"/>
            <a:ext cx="10710041" cy="6881201"/>
          </a:xfrm>
          <a:prstGeom prst="rect">
            <a:avLst/>
          </a:prstGeom>
        </p:spPr>
      </p:pic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31E3B10D-4EA9-4C22-A15D-594778DF26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483" y="841664"/>
            <a:ext cx="2755407" cy="13193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490" y="2810666"/>
            <a:ext cx="3381207" cy="3534709"/>
          </a:xfrm>
        </p:spPr>
        <p:txBody>
          <a:bodyPr anchor="t" anchorCtr="0"/>
          <a:lstStyle>
            <a:lvl1pPr marL="342900" indent="-3429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8C4551D-6CC6-4D47-9835-BE2498FA372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381747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7884488-C684-4EBA-B39D-A9D079407D8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81191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EE20684-143D-4588-80B1-0AC0A4BF4774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81747" y="2810665"/>
            <a:ext cx="3381207" cy="353470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2BF2BB7B-AB40-446C-AE6B-75D004C196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00170" y="154821"/>
            <a:ext cx="2345467" cy="11230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602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3B7EBE6-E918-495D-869B-9582E64C1FA6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581025" y="1562100"/>
            <a:ext cx="9363075" cy="4394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Chart</a:t>
            </a:r>
          </a:p>
        </p:txBody>
      </p:sp>
      <p:pic>
        <p:nvPicPr>
          <p:cNvPr id="6" name="Picture 5" descr="The Technical Assistance Center for Quality Employment">
            <a:extLst>
              <a:ext uri="{FF2B5EF4-FFF2-40B4-BE49-F238E27FC236}">
                <a16:creationId xmlns:a16="http://schemas.microsoft.com/office/drawing/2014/main" id="{C434BDCD-C9CC-42A2-A05C-F5C133703B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2033" y="382566"/>
            <a:ext cx="2391112" cy="11448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864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he Technical Assistance Center for Quality Employment">
            <a:extLst>
              <a:ext uri="{FF2B5EF4-FFF2-40B4-BE49-F238E27FC236}">
                <a16:creationId xmlns:a16="http://schemas.microsoft.com/office/drawing/2014/main" id="{86CB2F9C-3CD8-4131-BCD3-531FBC0765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0429" y="1236923"/>
            <a:ext cx="2578491" cy="1234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015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366607"/>
            <a:ext cx="11029616" cy="1215916"/>
          </a:xfrm>
        </p:spPr>
        <p:txBody>
          <a:bodyPr anchor="b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174329"/>
            <a:ext cx="5788077" cy="3765551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2212" y="6684580"/>
            <a:ext cx="12189788" cy="1734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92507" y="2786332"/>
            <a:ext cx="2432648" cy="2915004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839011"/>
            <a:ext cx="3157090" cy="1056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9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-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86003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13854" y="6700348"/>
            <a:ext cx="12227888" cy="1734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11" y="2006244"/>
            <a:ext cx="1968834" cy="1195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52709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DC8D8C3-C3C8-4F6B-B864-D777730528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81691" y="1990129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2B5F7C78-3EA3-4362-BA72-FFF4AB70158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667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CDCE7209-751A-457B-B4F0-24814F6338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1165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8AA1BD74-EEA4-490C-9DE4-344005742E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7663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F0481280-76BC-4537-AAA9-857C87F682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69448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383D3130-AB0A-45AD-8140-015C4FF1FC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09222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A62105D4-10D5-4C97-A9DB-7E5B051BE4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7234" y="351988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0ED5BAE8-CCFF-45C9-B51E-3422B313E6B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692214" y="350855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984EF7F1-6BC0-4680-86E6-F99FA63B0DF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881691" y="5030670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C3330221-7D5F-492E-A550-74BA795898F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172176" y="5018963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11">
            <a:extLst>
              <a:ext uri="{FF2B5EF4-FFF2-40B4-BE49-F238E27FC236}">
                <a16:creationId xmlns:a16="http://schemas.microsoft.com/office/drawing/2014/main" id="{20DAEA45-C33C-40A6-B904-1EFEA65F54B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91103" y="5033349"/>
            <a:ext cx="1968834" cy="1195160"/>
          </a:xfrm>
        </p:spPr>
        <p:txBody>
          <a:bodyPr/>
          <a:lstStyle/>
          <a:p>
            <a:endParaRPr lang="en-US"/>
          </a:p>
        </p:txBody>
      </p:sp>
      <p:pic>
        <p:nvPicPr>
          <p:cNvPr id="24" name="Picture 23" descr="The Technical Assistance Center for Quality Employment">
            <a:extLst>
              <a:ext uri="{FF2B5EF4-FFF2-40B4-BE49-F238E27FC236}">
                <a16:creationId xmlns:a16="http://schemas.microsoft.com/office/drawing/2014/main" id="{D1ECBC4C-B6E3-47C2-8AF6-94AD7C7960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53330" y="381855"/>
            <a:ext cx="2067078" cy="9897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666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943" y="384065"/>
            <a:ext cx="11029616" cy="768066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6B21AE-7B21-46AE-9116-DAAB250A4A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19D83803-D911-4E69-BA42-B63E337DB2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8156" y="309118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909960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Learning Objectives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085489"/>
            <a:ext cx="5788077" cy="3775562"/>
          </a:xfrm>
        </p:spPr>
        <p:txBody>
          <a:bodyPr anchor="t" anchorCtr="0"/>
          <a:lstStyle>
            <a:lvl1pPr marL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96619" y="2413001"/>
            <a:ext cx="3121572" cy="291134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47912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F6E7EA52-2197-4706-8C88-06DB7131D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2597" y="174037"/>
            <a:ext cx="2479403" cy="11871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26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490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87711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E94FBCFE-2406-4BFF-96F7-133AF9B7F0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3821" y="265135"/>
            <a:ext cx="2348598" cy="11245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878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8490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CB847E3E-8320-408B-99F7-8BCB023EA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271" y="420999"/>
            <a:ext cx="2471438" cy="11833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282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E33B06-4407-4240-BDEB-EE049AAEDCE6}"/>
              </a:ext>
            </a:extLst>
          </p:cNvPr>
          <p:cNvSpPr/>
          <p:nvPr userDrawn="1"/>
        </p:nvSpPr>
        <p:spPr>
          <a:xfrm>
            <a:off x="-35888" y="0"/>
            <a:ext cx="12227888" cy="3648974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A86D6-E86A-42CE-82D7-5AF07326CC2C}"/>
              </a:ext>
            </a:extLst>
          </p:cNvPr>
          <p:cNvSpPr/>
          <p:nvPr userDrawn="1"/>
        </p:nvSpPr>
        <p:spPr>
          <a:xfrm>
            <a:off x="2569780" y="3121573"/>
            <a:ext cx="4020206" cy="1734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14DC526-C4F9-4DE9-8BF2-140484E84D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9420" y="1249920"/>
            <a:ext cx="7162800" cy="2045073"/>
          </a:xfrm>
        </p:spPr>
        <p:txBody>
          <a:bodyPr anchor="t" anchorCtr="0"/>
          <a:lstStyle>
            <a:lvl1pPr>
              <a:lnSpc>
                <a:spcPts val="6200"/>
              </a:lnSpc>
              <a:defRPr sz="54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37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E2BE12-FAAF-4C47-94E8-9C95B52804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74DC11-8E92-4A49-A5F4-A80B0FD05A43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1746392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54ACD6C-6193-470D-AD87-311AFB02A14F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430966" y="1777927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CB4F6F4-2278-47B0-99EC-05C7D5D7C0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248" y="250963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3472399-360C-4074-A482-7ACE879237F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81192" y="2326341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93D511A-314E-4C83-B4B2-3269942B299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30966" y="2348420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The Technical Assistance Center for Quality Employment">
            <a:extLst>
              <a:ext uri="{FF2B5EF4-FFF2-40B4-BE49-F238E27FC236}">
                <a16:creationId xmlns:a16="http://schemas.microsoft.com/office/drawing/2014/main" id="{D7682031-8420-40BC-8FA6-D9696FDA7F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401" y="299723"/>
            <a:ext cx="2471153" cy="11832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52425"/>
            <a:ext cx="11029616" cy="11715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1820174"/>
            <a:ext cx="11029616" cy="4167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D074D971-BF43-44C4-886D-4FE59C21F4FE}" type="datetime1">
              <a:rPr lang="en-US" smtClean="0"/>
              <a:t>3/7/22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B167852A-84D5-4144-9E95-3B047A63033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327932" y="1820174"/>
            <a:ext cx="2245635" cy="1075240"/>
          </a:xfrm>
          <a:prstGeom prst="rect">
            <a:avLst/>
          </a:prstGeom>
        </p:spPr>
      </p:pic>
    </p:spTree>
    <p:custDataLst>
      <p:tags r:id="rId14"/>
    </p:custDataLst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6" r:id="rId3"/>
    <p:sldLayoutId id="2147483664" r:id="rId4"/>
    <p:sldLayoutId id="2147483677" r:id="rId5"/>
    <p:sldLayoutId id="2147483662" r:id="rId6"/>
    <p:sldLayoutId id="2147483679" r:id="rId7"/>
    <p:sldLayoutId id="2147483673" r:id="rId8"/>
    <p:sldLayoutId id="2147483665" r:id="rId9"/>
    <p:sldLayoutId id="2147483674" r:id="rId10"/>
    <p:sldLayoutId id="2147483678" r:id="rId11"/>
    <p:sldLayoutId id="2147483680" r:id="rId12"/>
  </p:sldLayoutIdLst>
  <p:hf hdr="0" ftr="0" dt="0"/>
  <p:txStyles>
    <p:titleStyle>
      <a:lvl1pPr algn="l" defTabSz="457200" rtl="0" eaLnBrk="1" latinLnBrk="0" hangingPunct="1">
        <a:lnSpc>
          <a:spcPts val="4400"/>
        </a:lnSpc>
        <a:spcBef>
          <a:spcPct val="0"/>
        </a:spcBef>
        <a:buNone/>
        <a:defRPr sz="3600" b="1" i="0" u="none" kern="1200" cap="all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Arial" panose="020B0604020202020204" pitchFamily="34" charset="0"/>
        <a:buChar char="•"/>
        <a:defRPr sz="2400" b="1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Arial" panose="020B0604020202020204" pitchFamily="34" charset="0"/>
        <a:buChar char="•"/>
        <a:defRPr sz="2000" b="1" i="0" u="none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/>
        </a:buClr>
        <a:buSzPct val="101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>
            <a:lumMod val="75000"/>
          </a:schemeClr>
        </a:buClr>
        <a:buSzPct val="92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>
            <a:lumMod val="50000"/>
          </a:schemeClr>
        </a:buClr>
        <a:buSzPct val="92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3.xml"/><Relationship Id="rId6" Type="http://schemas.openxmlformats.org/officeDocument/2006/relationships/image" Target="../media/image1.png"/><Relationship Id="rId5" Type="http://schemas.openxmlformats.org/officeDocument/2006/relationships/hyperlink" Target="mailto:contact@tacqe.com" TargetMode="External"/><Relationship Id="rId4" Type="http://schemas.openxmlformats.org/officeDocument/2006/relationships/hyperlink" Target="http://www.tacq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13" Type="http://schemas.openxmlformats.org/officeDocument/2006/relationships/image" Target="../media/image15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12" Type="http://schemas.openxmlformats.org/officeDocument/2006/relationships/image" Target="../media/image14.jp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8.jpg"/><Relationship Id="rId1" Type="http://schemas.openxmlformats.org/officeDocument/2006/relationships/tags" Target="../tags/tag19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g"/><Relationship Id="rId15" Type="http://schemas.openxmlformats.org/officeDocument/2006/relationships/image" Target="../media/image17.jpe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jp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Relationship Id="rId5" Type="http://schemas.openxmlformats.org/officeDocument/2006/relationships/image" Target="../media/image21.gif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4A6C-ACBF-45EA-9DF2-A56FED38E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510" y="1899733"/>
            <a:ext cx="4366458" cy="2695462"/>
          </a:xfrm>
        </p:spPr>
        <p:txBody>
          <a:bodyPr>
            <a:noAutofit/>
          </a:bodyPr>
          <a:lstStyle/>
          <a:p>
            <a:r>
              <a:rPr lang="en-US" sz="3200" dirty="0"/>
              <a:t>Finding and keeping the right employer to the right job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B24F8-7940-496A-8001-4E5228468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510" y="5016383"/>
            <a:ext cx="6124303" cy="1300644"/>
          </a:xfrm>
        </p:spPr>
        <p:txBody>
          <a:bodyPr/>
          <a:lstStyle/>
          <a:p>
            <a:r>
              <a:rPr lang="en-US" dirty="0"/>
              <a:t>Hiring for Success in business – Employer outreach, engagement &amp; Support 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C104C067-46A3-4DF2-A113-4DA1A03E58A1}"/>
              </a:ext>
            </a:extLst>
          </p:cNvPr>
          <p:cNvSpPr txBox="1">
            <a:spLocks/>
          </p:cNvSpPr>
          <p:nvPr/>
        </p:nvSpPr>
        <p:spPr>
          <a:xfrm>
            <a:off x="9478851" y="5666705"/>
            <a:ext cx="2630823" cy="110710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31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82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695DFE-DB28-184E-8CEE-1FAFBCB22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Individuals with disabilities who face a substantial barrier to employment</a:t>
            </a:r>
          </a:p>
          <a:p>
            <a:endParaRPr lang="en-US" dirty="0"/>
          </a:p>
          <a:p>
            <a:r>
              <a:rPr lang="en-US" dirty="0"/>
              <a:t>EMPLOYERS!!!!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8640880-615A-7140-BDFA-5CBF596467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Who Does VR Serve?</a:t>
            </a:r>
          </a:p>
        </p:txBody>
      </p:sp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id="{A17F4B3E-9DF9-1943-9B38-F79A7D921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6162" r="6162"/>
          <a:stretch>
            <a:fillRect/>
          </a:stretch>
        </p:blipFill>
        <p:spPr>
          <a:xfrm>
            <a:off x="607990" y="1747408"/>
            <a:ext cx="3121572" cy="388616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66B28D-7BE5-724F-A01C-1BFC223C385A}"/>
              </a:ext>
            </a:extLst>
          </p:cNvPr>
          <p:cNvSpPr txBox="1"/>
          <p:nvPr/>
        </p:nvSpPr>
        <p:spPr>
          <a:xfrm>
            <a:off x="5296511" y="5522289"/>
            <a:ext cx="61134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r">
              <a:buNone/>
            </a:pPr>
            <a:r>
              <a:rPr lang="en-US" dirty="0"/>
              <a:t>(CNMI, 2022; DWD WI, 2022)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7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488D63-74F4-4010-90F9-F2EBB9E60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No Cookie Cutter Approach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08309E-CE77-40D6-AB7A-B942F0986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088964"/>
            <a:ext cx="8438606" cy="3886167"/>
          </a:xfrm>
        </p:spPr>
        <p:txBody>
          <a:bodyPr/>
          <a:lstStyle/>
          <a:p>
            <a:pPr indent="0" algn="ctr">
              <a:buNone/>
            </a:pPr>
            <a:r>
              <a:rPr lang="en-US" sz="5400" dirty="0"/>
              <a:t>There are no “cookie</a:t>
            </a:r>
          </a:p>
          <a:p>
            <a:pPr indent="0" algn="ctr">
              <a:buNone/>
            </a:pPr>
            <a:endParaRPr lang="en-US" sz="5400" dirty="0"/>
          </a:p>
          <a:p>
            <a:pPr indent="0" algn="ctr">
              <a:buNone/>
            </a:pPr>
            <a:r>
              <a:rPr lang="en-US" sz="5400" dirty="0"/>
              <a:t> Cutter” approaches. </a:t>
            </a:r>
          </a:p>
          <a:p>
            <a:pPr indent="0" algn="ctr">
              <a:buNone/>
            </a:pPr>
            <a:endParaRPr lang="en-US" sz="5400" dirty="0"/>
          </a:p>
          <a:p>
            <a:pPr indent="0" algn="ctr">
              <a:buNone/>
            </a:pPr>
            <a:r>
              <a:rPr lang="en-US" sz="5400" dirty="0"/>
              <a:t>Each partnership and </a:t>
            </a:r>
          </a:p>
          <a:p>
            <a:pPr indent="0" algn="ctr">
              <a:buNone/>
            </a:pPr>
            <a:endParaRPr lang="en-US" sz="5400" dirty="0"/>
          </a:p>
          <a:p>
            <a:pPr indent="0" algn="ctr">
              <a:buNone/>
            </a:pPr>
            <a:r>
              <a:rPr lang="en-US" sz="5400" dirty="0"/>
              <a:t>relationship is unique</a:t>
            </a:r>
          </a:p>
          <a:p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34F86A5-6B35-4BEA-806A-3AE33EB78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62" r="6162"/>
          <a:stretch>
            <a:fillRect/>
          </a:stretch>
        </p:blipFill>
        <p:spPr/>
      </p:pic>
    </p:spTree>
    <p:custDataLst>
      <p:tags r:id="rId1"/>
    </p:custDataLst>
    <p:extLst>
      <p:ext uri="{BB962C8B-B14F-4D97-AF65-F5344CB8AC3E}">
        <p14:creationId xmlns:p14="http://schemas.microsoft.com/office/powerpoint/2010/main" val="239210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C9E195-105E-AD46-9D31-C76A4827A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VR Services can help find the right candidate at the right job for the right supports</a:t>
            </a:r>
          </a:p>
          <a:p>
            <a:endParaRPr lang="en-US" sz="2800" dirty="0"/>
          </a:p>
          <a:p>
            <a:r>
              <a:rPr lang="en-US" sz="2800" dirty="0"/>
              <a:t>VR services can be effective provider:</a:t>
            </a:r>
          </a:p>
          <a:p>
            <a:pPr lvl="1"/>
            <a:r>
              <a:rPr lang="en-US" sz="2800" dirty="0"/>
              <a:t>What are the job tasks involved</a:t>
            </a:r>
          </a:p>
          <a:p>
            <a:pPr lvl="1"/>
            <a:r>
              <a:rPr lang="en-US" sz="2800" dirty="0"/>
              <a:t>What is the flexibility of designing those job tasks</a:t>
            </a:r>
          </a:p>
          <a:p>
            <a:pPr lvl="2"/>
            <a:r>
              <a:rPr lang="en-US" sz="2400" dirty="0"/>
              <a:t>We do not want to fill someone in that position that cannot do that job but restructure the position for that person to be successful.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A5DC37-0572-4F4D-9E80-D7631A222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en-US" dirty="0"/>
            </a:br>
            <a:r>
              <a:rPr lang="en-US" dirty="0"/>
              <a:t>Customer Approach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id="{BEF15124-BD55-5340-9594-FC5D236A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62" r="6162"/>
          <a:stretch>
            <a:fillRect/>
          </a:stretch>
        </p:blipFill>
        <p:spPr>
          <a:xfrm>
            <a:off x="628490" y="1895475"/>
            <a:ext cx="3121572" cy="3886167"/>
          </a:xfrm>
        </p:spPr>
      </p:pic>
    </p:spTree>
    <p:extLst>
      <p:ext uri="{BB962C8B-B14F-4D97-AF65-F5344CB8AC3E}">
        <p14:creationId xmlns:p14="http://schemas.microsoft.com/office/powerpoint/2010/main" val="3552362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57F413-D096-7543-BCAB-8D988BF43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Disability Laws on Employment for Employees</a:t>
            </a:r>
          </a:p>
          <a:p>
            <a:r>
              <a:rPr lang="en-US" dirty="0"/>
              <a:t>Autism in the Workplace</a:t>
            </a:r>
          </a:p>
          <a:p>
            <a:r>
              <a:rPr lang="en-US" dirty="0"/>
              <a:t>Tax Credit Incentives</a:t>
            </a:r>
          </a:p>
          <a:p>
            <a:r>
              <a:rPr lang="en-US" dirty="0"/>
              <a:t>Laws: Job Accommodations</a:t>
            </a:r>
          </a:p>
          <a:p>
            <a:r>
              <a:rPr lang="en-US" dirty="0"/>
              <a:t>Increase Job Retention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7F7038-31D2-DE4A-A62E-0717D520B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Upcoming Presentations for the Day</a:t>
            </a:r>
          </a:p>
        </p:txBody>
      </p:sp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id="{8C2E1B23-A265-EF45-A098-B3E0483951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62" r="6162"/>
          <a:stretch>
            <a:fillRect/>
          </a:stretch>
        </p:blipFill>
        <p:spPr>
          <a:xfrm>
            <a:off x="8087711" y="2088964"/>
            <a:ext cx="3121572" cy="3886167"/>
          </a:xfrm>
        </p:spPr>
      </p:pic>
    </p:spTree>
    <p:extLst>
      <p:ext uri="{BB962C8B-B14F-4D97-AF65-F5344CB8AC3E}">
        <p14:creationId xmlns:p14="http://schemas.microsoft.com/office/powerpoint/2010/main" val="3291764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508CE-FFB0-41E9-B167-CCF9A405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019575-4F63-435B-A9C0-73A795FECC36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sz="2800" dirty="0">
                <a:latin typeface="Calibri"/>
                <a:cs typeface="Calibri"/>
              </a:rPr>
              <a:t>Presenters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71005-E1B3-4785-AB98-61F29E962C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490" y="2810666"/>
            <a:ext cx="10676819" cy="3534709"/>
          </a:xfrm>
        </p:spPr>
        <p:txBody>
          <a:bodyPr/>
          <a:lstStyle/>
          <a:p>
            <a:r>
              <a:rPr lang="en-US" dirty="0"/>
              <a:t>VRTAC-QE </a:t>
            </a: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4"/>
              </a:rPr>
              <a:t>www.tacqe.com</a:t>
            </a:r>
            <a:endParaRPr lang="en-US" sz="2400" b="0" dirty="0">
              <a:solidFill>
                <a:schemeClr val="accent1"/>
              </a:solidFill>
            </a:endParaRP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5"/>
              </a:rPr>
              <a:t>contact@tacqe.com</a:t>
            </a:r>
            <a:endParaRPr lang="en-US" sz="2400" b="0" dirty="0">
              <a:solidFill>
                <a:schemeClr val="accent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EF1346-3096-4DBE-AD39-75FBC1C7F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95185" y="5634458"/>
            <a:ext cx="3618700" cy="530609"/>
          </a:xfrm>
        </p:spPr>
        <p:txBody>
          <a:bodyPr>
            <a:noAutofit/>
          </a:bodyPr>
          <a:lstStyle/>
          <a:p>
            <a:pPr indent="0" algn="r">
              <a:buNone/>
            </a:pPr>
            <a:r>
              <a:rPr lang="en-US" sz="48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 descr="decorative line">
            <a:extLst>
              <a:ext uri="{FF2B5EF4-FFF2-40B4-BE49-F238E27FC236}">
                <a16:creationId xmlns:a16="http://schemas.microsoft.com/office/drawing/2014/main" id="{ED4AAD9A-F0D5-4E8F-8DF0-E28D59F76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42549" y="5757704"/>
            <a:ext cx="3135085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82E37F87-44D9-4E46-9A9F-446671C7C5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4408" y="4230880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914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63152" y="1061947"/>
            <a:ext cx="6001649" cy="420374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Deborah’s Background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Researcher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Former Multiple Disabilities and Autism Resource Teacher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MA in Education and Human Development (Transition Special Education)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PhD in Rehabilitation Counselor Education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Certified Rehabilitation Counselor</a:t>
            </a: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484121" y="4915512"/>
            <a:ext cx="3877430" cy="1671578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Deborah Lee, Ph.D., CRC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2"/>
                </a:solidFill>
              </a:rPr>
              <a:t>Researcher</a:t>
            </a:r>
          </a:p>
          <a:p>
            <a:pPr indent="0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algn="ctr"/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D4EACA-181A-4F64-A480-18E02C710A5F}"/>
              </a:ext>
            </a:extLst>
          </p:cNvPr>
          <p:cNvSpPr/>
          <p:nvPr/>
        </p:nvSpPr>
        <p:spPr>
          <a:xfrm>
            <a:off x="788350" y="5255300"/>
            <a:ext cx="2720808" cy="897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outdoor, tree, person&#10;&#10;Description automatically generated">
            <a:extLst>
              <a:ext uri="{FF2B5EF4-FFF2-40B4-BE49-F238E27FC236}">
                <a16:creationId xmlns:a16="http://schemas.microsoft.com/office/drawing/2014/main" id="{D0D7F320-CEC1-FF40-8DCC-078ECD1831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388" y="1049686"/>
            <a:ext cx="2935195" cy="41135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9398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63152" y="1061947"/>
            <a:ext cx="6001649" cy="441273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Emily’s Background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Researcher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University of Wisconsin-Madison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accent1"/>
                </a:solidFill>
                <a:latin typeface="+mn-lt"/>
              </a:rPr>
              <a:t>VRTAC-QE project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0" dirty="0">
                <a:solidFill>
                  <a:schemeClr val="accent1"/>
                </a:solidFill>
                <a:latin typeface="+mn-lt"/>
              </a:rPr>
              <a:t>Background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accent1"/>
                </a:solidFill>
                <a:latin typeface="+mn-lt"/>
              </a:rPr>
              <a:t>B.S. in Special Education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accent1"/>
                </a:solidFill>
                <a:latin typeface="+mn-lt"/>
              </a:rPr>
              <a:t>M.S. in Management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accent1"/>
                </a:solidFill>
                <a:latin typeface="+mn-lt"/>
              </a:rPr>
              <a:t>Ph.D. in Rehabilitation Counselor Education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484121" y="4915512"/>
            <a:ext cx="3877430" cy="167157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Emily </a:t>
            </a:r>
            <a:r>
              <a:rPr lang="en-US" sz="4400" dirty="0" err="1">
                <a:solidFill>
                  <a:schemeClr val="accent1"/>
                </a:solidFill>
              </a:rPr>
              <a:t>Brinck</a:t>
            </a:r>
            <a:r>
              <a:rPr lang="en-US" sz="4400" dirty="0">
                <a:solidFill>
                  <a:schemeClr val="accent1"/>
                </a:solidFill>
              </a:rPr>
              <a:t>, Ph.D.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2"/>
                </a:solidFill>
              </a:rPr>
              <a:t>Researcher</a:t>
            </a:r>
          </a:p>
          <a:p>
            <a:pPr indent="0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algn="ctr"/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D4EACA-181A-4F64-A480-18E02C710A5F}"/>
              </a:ext>
            </a:extLst>
          </p:cNvPr>
          <p:cNvSpPr/>
          <p:nvPr/>
        </p:nvSpPr>
        <p:spPr>
          <a:xfrm>
            <a:off x="788350" y="5255300"/>
            <a:ext cx="2720808" cy="897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ortrait of Emily Brinck">
            <a:extLst>
              <a:ext uri="{FF2B5EF4-FFF2-40B4-BE49-F238E27FC236}">
                <a16:creationId xmlns:a16="http://schemas.microsoft.com/office/drawing/2014/main" id="{184AC3F3-F186-1843-A887-034620373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77" y="1265637"/>
            <a:ext cx="3189322" cy="381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368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12" y="582635"/>
            <a:ext cx="11155712" cy="1318114"/>
          </a:xfrm>
        </p:spPr>
        <p:txBody>
          <a:bodyPr>
            <a:normAutofit/>
          </a:bodyPr>
          <a:lstStyle/>
          <a:p>
            <a:r>
              <a:rPr lang="en-US" sz="3200" dirty="0"/>
              <a:t>Vocational Rehabilitation Technical Assistance Center for Quality Employment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128" y="2215979"/>
            <a:ext cx="6482799" cy="4305571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Goal: </a:t>
            </a:r>
            <a:r>
              <a:rPr lang="en-US" dirty="0"/>
              <a:t>The Technical Assistance Center for Quality Employment will increase the number and quality of employment outcomes for individuals with disabilities through training and technical assistance to State VR agency personnel.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The VRTAC-QE will support State VR agency personnel to implement innovative and effective employment strategies and supporting practices.</a:t>
            </a:r>
          </a:p>
          <a:p>
            <a:pPr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8944640" y="5666705"/>
            <a:ext cx="2630823" cy="11071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68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Partners</a:t>
            </a:r>
          </a:p>
        </p:txBody>
      </p: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CF5B83ED-0951-4125-BECF-A8D6970F5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4244" b="14244"/>
          <a:stretch>
            <a:fillRect/>
          </a:stretch>
        </p:blipFill>
        <p:spPr>
          <a:xfrm>
            <a:off x="788669" y="1895593"/>
            <a:ext cx="1777886" cy="1267730"/>
          </a:xfrm>
        </p:spPr>
      </p:pic>
      <p:pic>
        <p:nvPicPr>
          <p:cNvPr id="22" name="Picture Placeholder 21" descr="SC State University">
            <a:extLst>
              <a:ext uri="{FF2B5EF4-FFF2-40B4-BE49-F238E27FC236}">
                <a16:creationId xmlns:a16="http://schemas.microsoft.com/office/drawing/2014/main" id="{D72735A1-B802-46EE-B945-A9C886829A96}"/>
              </a:ext>
            </a:extLst>
          </p:cNvPr>
          <p:cNvPicPr preferRelativeResize="0">
            <a:picLocks noGrp="1"/>
          </p:cNvPicPr>
          <p:nvPr>
            <p:ph type="pic" sz="quarter" idx="11"/>
          </p:nvPr>
        </p:nvPicPr>
        <p:blipFill>
          <a:blip r:embed="rId4"/>
          <a:stretch>
            <a:fillRect/>
          </a:stretch>
        </p:blipFill>
        <p:spPr>
          <a:xfrm>
            <a:off x="10169627" y="4333903"/>
            <a:ext cx="1104958" cy="1190298"/>
          </a:xfrm>
        </p:spPr>
      </p:pic>
      <p:pic>
        <p:nvPicPr>
          <p:cNvPr id="3" name="Picture Placeholder 2" descr="VCU Virginia Commonwealth University">
            <a:extLst>
              <a:ext uri="{FF2B5EF4-FFF2-40B4-BE49-F238E27FC236}">
                <a16:creationId xmlns:a16="http://schemas.microsoft.com/office/drawing/2014/main" id="{43B08BE5-A0FA-41E6-ACC1-78C651365E9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5"/>
          <a:stretch>
            <a:fillRect/>
          </a:stretch>
        </p:blipFill>
        <p:spPr>
          <a:xfrm>
            <a:off x="3391921" y="2083812"/>
            <a:ext cx="1197226" cy="1294959"/>
          </a:xfrm>
        </p:spPr>
      </p:pic>
      <p:pic>
        <p:nvPicPr>
          <p:cNvPr id="6" name="Picture Placeholder 5" descr="Illinois University">
            <a:extLst>
              <a:ext uri="{FF2B5EF4-FFF2-40B4-BE49-F238E27FC236}">
                <a16:creationId xmlns:a16="http://schemas.microsoft.com/office/drawing/2014/main" id="{333C8804-EB3F-402B-AFA1-7A1C0ACE32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6"/>
          <a:stretch>
            <a:fillRect/>
          </a:stretch>
        </p:blipFill>
        <p:spPr>
          <a:xfrm>
            <a:off x="5735185" y="2129098"/>
            <a:ext cx="2286521" cy="749471"/>
          </a:xfrm>
        </p:spPr>
      </p:pic>
      <p:pic>
        <p:nvPicPr>
          <p:cNvPr id="10" name="Picture Placeholder 9" descr="IOWA Western University">
            <a:extLst>
              <a:ext uri="{FF2B5EF4-FFF2-40B4-BE49-F238E27FC236}">
                <a16:creationId xmlns:a16="http://schemas.microsoft.com/office/drawing/2014/main" id="{4F4A9D2C-5A6F-439B-921E-2E9B4A2D559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7"/>
          <a:stretch>
            <a:fillRect/>
          </a:stretch>
        </p:blipFill>
        <p:spPr>
          <a:xfrm>
            <a:off x="10505851" y="2731291"/>
            <a:ext cx="1104958" cy="1167034"/>
          </a:xfrm>
        </p:spPr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7846B5D8-40B8-4BC4-B462-BE43FB281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8"/>
          <a:srcRect t="15904" b="15904"/>
          <a:stretch>
            <a:fillRect/>
          </a:stretch>
        </p:blipFill>
        <p:spPr>
          <a:xfrm>
            <a:off x="2322224" y="3680814"/>
            <a:ext cx="2142256" cy="1300434"/>
          </a:xfrm>
        </p:spPr>
      </p:pic>
      <p:pic>
        <p:nvPicPr>
          <p:cNvPr id="24" name="Picture Placeholder 23" descr="CSAVR">
            <a:extLst>
              <a:ext uri="{FF2B5EF4-FFF2-40B4-BE49-F238E27FC236}">
                <a16:creationId xmlns:a16="http://schemas.microsoft.com/office/drawing/2014/main" id="{244B959B-47D9-406E-9C0F-60B40528051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9"/>
          <a:stretch>
            <a:fillRect/>
          </a:stretch>
        </p:blipFill>
        <p:spPr>
          <a:xfrm>
            <a:off x="5390883" y="3378771"/>
            <a:ext cx="1534833" cy="1534833"/>
          </a:xfrm>
        </p:spPr>
      </p:pic>
      <p:pic>
        <p:nvPicPr>
          <p:cNvPr id="26" name="Picture Placeholder 25" descr="UK Kentucky">
            <a:extLst>
              <a:ext uri="{FF2B5EF4-FFF2-40B4-BE49-F238E27FC236}">
                <a16:creationId xmlns:a16="http://schemas.microsoft.com/office/drawing/2014/main" id="{574811B9-E9E6-4A69-ABFE-A30593EA837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10"/>
          <a:stretch>
            <a:fillRect/>
          </a:stretch>
        </p:blipFill>
        <p:spPr>
          <a:xfrm>
            <a:off x="8575430" y="1840296"/>
            <a:ext cx="1376697" cy="1376697"/>
          </a:xfrm>
        </p:spPr>
      </p:pic>
      <p:pic>
        <p:nvPicPr>
          <p:cNvPr id="28" name="Picture Placeholder 27" descr="Autism Workforce">
            <a:extLst>
              <a:ext uri="{FF2B5EF4-FFF2-40B4-BE49-F238E27FC236}">
                <a16:creationId xmlns:a16="http://schemas.microsoft.com/office/drawing/2014/main" id="{6CF4EA0C-FA4E-474F-BE0F-8C9C0091D5DA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1"/>
          <a:stretch>
            <a:fillRect/>
          </a:stretch>
        </p:blipFill>
        <p:spPr>
          <a:xfrm>
            <a:off x="8039380" y="3544542"/>
            <a:ext cx="1256362" cy="1256362"/>
          </a:xfrm>
        </p:spPr>
      </p:pic>
      <p:pic>
        <p:nvPicPr>
          <p:cNvPr id="30" name="Picture Placeholder 29" descr="SVRI">
            <a:extLst>
              <a:ext uri="{FF2B5EF4-FFF2-40B4-BE49-F238E27FC236}">
                <a16:creationId xmlns:a16="http://schemas.microsoft.com/office/drawing/2014/main" id="{1B8CA1A5-F3D8-4931-9308-CB5BD1F7F0B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2"/>
          <a:stretch>
            <a:fillRect/>
          </a:stretch>
        </p:blipFill>
        <p:spPr>
          <a:xfrm>
            <a:off x="3159868" y="5283291"/>
            <a:ext cx="1276350" cy="781050"/>
          </a:xfrm>
        </p:spPr>
      </p:pic>
      <p:pic>
        <p:nvPicPr>
          <p:cNvPr id="32" name="Picture Placeholder 31" descr="Kent State">
            <a:extLst>
              <a:ext uri="{FF2B5EF4-FFF2-40B4-BE49-F238E27FC236}">
                <a16:creationId xmlns:a16="http://schemas.microsoft.com/office/drawing/2014/main" id="{71D2B1AE-7FDA-4132-A38D-CC45DF01C12E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13"/>
          <a:stretch>
            <a:fillRect/>
          </a:stretch>
        </p:blipFill>
        <p:spPr>
          <a:xfrm>
            <a:off x="5725448" y="5180483"/>
            <a:ext cx="1119488" cy="986667"/>
          </a:xfrm>
        </p:spPr>
      </p:pic>
      <p:pic>
        <p:nvPicPr>
          <p:cNvPr id="34" name="Picture Placeholder 33" descr="Yolobe">
            <a:extLst>
              <a:ext uri="{FF2B5EF4-FFF2-40B4-BE49-F238E27FC236}">
                <a16:creationId xmlns:a16="http://schemas.microsoft.com/office/drawing/2014/main" id="{AEF7BEB4-9374-42D3-BEAB-1B872A0E9CF1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4"/>
          <a:stretch>
            <a:fillRect/>
          </a:stretch>
        </p:blipFill>
        <p:spPr>
          <a:xfrm>
            <a:off x="7760024" y="5344203"/>
            <a:ext cx="2047665" cy="668453"/>
          </a:xfrm>
        </p:spPr>
      </p:pic>
      <p:pic>
        <p:nvPicPr>
          <p:cNvPr id="15" name="Picture 2" descr="University of Texas at El Paso (UTEP) logo ">
            <a:extLst>
              <a:ext uri="{FF2B5EF4-FFF2-40B4-BE49-F238E27FC236}">
                <a16:creationId xmlns:a16="http://schemas.microsoft.com/office/drawing/2014/main" id="{18B9155D-AAFF-4E69-AC19-BDD48A8B4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25" y="4904443"/>
            <a:ext cx="1388733" cy="138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25" y="3544542"/>
            <a:ext cx="1384510" cy="13845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7048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6601B0-BD3C-4434-A199-1C5E2787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65" y="266868"/>
            <a:ext cx="8864535" cy="768066"/>
          </a:xfrm>
        </p:spPr>
        <p:txBody>
          <a:bodyPr>
            <a:normAutofit/>
          </a:bodyPr>
          <a:lstStyle/>
          <a:p>
            <a:r>
              <a:rPr lang="en-US" dirty="0"/>
              <a:t>Acknowledgement &amp; Disclaimer: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52E9F-4483-4179-9DE1-1C9F8BC272D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/>
              <a:t>The contents of this presentation were developed under a grant, the Vocational Rehabilitation Technical Assistance Center for Quality Employment, H264K200003, from the U.S. Department of Education.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B41677-0597-49F8-8E99-D917E438E3E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/>
          <a:lstStyle/>
          <a:p>
            <a:pPr indent="0">
              <a:buNone/>
            </a:pPr>
            <a:r>
              <a:rPr lang="en-US" dirty="0"/>
              <a:t>However, those contents do not necessarily represent the policy of the U.S. Department of Education, and you should not assume endorsement by the Federal government.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10D2C4-A1F4-425E-9B5E-6BF9708B9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19531">
            <a:off x="8973392" y="4128345"/>
            <a:ext cx="2404898" cy="24048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460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8C940-A764-474E-B72A-09DF57F8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29" y="540466"/>
            <a:ext cx="11029616" cy="909960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54B27-3A69-4C0F-A339-E9E4977E763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128" y="2022425"/>
            <a:ext cx="5788077" cy="3775562"/>
          </a:xfrm>
        </p:spPr>
        <p:txBody>
          <a:bodyPr/>
          <a:lstStyle/>
          <a:p>
            <a:r>
              <a:rPr lang="en-US" dirty="0"/>
              <a:t>What is the QE –employment and how does this help businesses</a:t>
            </a:r>
          </a:p>
          <a:p>
            <a:r>
              <a:rPr lang="en-US" dirty="0"/>
              <a:t>What are some challenges, vacancies and barriers that you as employers are facing in the hiring process</a:t>
            </a:r>
          </a:p>
          <a:p>
            <a:r>
              <a:rPr lang="en-US" dirty="0"/>
              <a:t>Customer Approach model</a:t>
            </a:r>
          </a:p>
          <a:p>
            <a:r>
              <a:rPr lang="en-US" dirty="0"/>
              <a:t>What is to come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694713-D419-48AE-9B82-1451D4FD7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4120" y="1098550"/>
            <a:ext cx="4362450" cy="4762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5C576E-585F-4A86-9291-8C5B685D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9818"/>
          <a:stretch/>
        </p:blipFill>
        <p:spPr>
          <a:xfrm>
            <a:off x="9247428" y="5245223"/>
            <a:ext cx="3638283" cy="12316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385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D1C9-AE87-154A-8CA4-3EA7F92D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Discuss</a:t>
            </a:r>
          </a:p>
        </p:txBody>
      </p:sp>
    </p:spTree>
    <p:extLst>
      <p:ext uri="{BB962C8B-B14F-4D97-AF65-F5344CB8AC3E}">
        <p14:creationId xmlns:p14="http://schemas.microsoft.com/office/powerpoint/2010/main" val="103895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513051-193B-8842-9DA3-E8AC284E8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employment services and counseling to people with disabilities.</a:t>
            </a:r>
          </a:p>
          <a:p>
            <a:r>
              <a:rPr lang="en-US" dirty="0"/>
              <a:t>Provide or arrange for services to enable an individual to go to work.</a:t>
            </a:r>
          </a:p>
          <a:p>
            <a:r>
              <a:rPr lang="en-US" dirty="0"/>
              <a:t>Provide training and technical assistance tm employers regarding disability employment issues.</a:t>
            </a:r>
          </a:p>
          <a:p>
            <a:endParaRPr lang="en-US" dirty="0"/>
          </a:p>
          <a:p>
            <a:endParaRPr lang="en-US" dirty="0"/>
          </a:p>
          <a:p>
            <a:pPr indent="0" algn="r">
              <a:buNone/>
            </a:pPr>
            <a:r>
              <a:rPr lang="en-US" dirty="0"/>
              <a:t>(CNMI, 2022; DWD WI, 2022)</a:t>
            </a:r>
          </a:p>
          <a:p>
            <a:pPr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92E1CD-DB32-0A4B-AFD2-B71AEB08F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What are VR Services?</a:t>
            </a:r>
          </a:p>
        </p:txBody>
      </p:sp>
      <p:pic>
        <p:nvPicPr>
          <p:cNvPr id="5" name="Picture Placeholder 5">
            <a:extLst>
              <a:ext uri="{FF2B5EF4-FFF2-40B4-BE49-F238E27FC236}">
                <a16:creationId xmlns:a16="http://schemas.microsoft.com/office/drawing/2014/main" id="{FEE40C92-6F9D-0B47-9BEE-0E34B119C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6162" r="6162"/>
          <a:stretch>
            <a:fillRect/>
          </a:stretch>
        </p:blipFill>
        <p:spPr>
          <a:xfrm>
            <a:off x="8087711" y="2088964"/>
            <a:ext cx="3121572" cy="3886167"/>
          </a:xfrm>
        </p:spPr>
      </p:pic>
    </p:spTree>
    <p:extLst>
      <p:ext uri="{BB962C8B-B14F-4D97-AF65-F5344CB8AC3E}">
        <p14:creationId xmlns:p14="http://schemas.microsoft.com/office/powerpoint/2010/main" val="32711125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IVIDENDVTI" val="4p8qRT6V"/>
  <p:tag name="MMPROD_NEXTUNIQUEID" val="10009"/>
  <p:tag name="ARTICULATE_SLIDE_COUNT" val="12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3 - &amp;quot;Vocational Rehabilitation Technical Assistance Center for Quality Employment&amp;quot;&quot;/&gt;&lt;property id=&quot;20307&quot; value=&quot;284&quot;/&gt;&lt;/object&gt;&lt;object type=&quot;3&quot; unique_id=&quot;10005&quot;&gt;&lt;property id=&quot;20148&quot; value=&quot;5&quot;/&gt;&lt;property id=&quot;20300&quot; value=&quot;Slide 4 - &amp;quot;Partners&amp;quot;&quot;/&gt;&lt;property id=&quot;20307&quot; value=&quot;287&quot;/&gt;&lt;/object&gt;&lt;object type=&quot;3&quot; unique_id=&quot;10006&quot;&gt;&lt;property id=&quot;20148&quot; value=&quot;5&quot;/&gt;&lt;property id=&quot;20300&quot; value=&quot;Slide 5 - &amp;quot;Acknowledgement &amp;amp; Disclaimer:&amp;quot;&quot;/&gt;&lt;property id=&quot;20307&quot; value=&quot;286&quot;/&gt;&lt;/object&gt;&lt;object type=&quot;3&quot; unique_id=&quot;10007&quot;&gt;&lt;property id=&quot;20148&quot; value=&quot;5&quot;/&gt;&lt;property id=&quot;20300&quot; value=&quot;Slide 6 - &amp;quot;Learning Objectives&amp;quot;&quot;/&gt;&lt;property id=&quot;20307&quot; value=&quot;288&quot;/&gt;&lt;/object&gt;&lt;object type=&quot;3&quot; unique_id=&quot;10008&quot;&gt;&lt;property id=&quot;20148&quot; value=&quot;5&quot;/&gt;&lt;property id=&quot;20300&quot; value=&quot;Slide 7 - &amp;quot;Section Introduction&amp;quot;&quot;/&gt;&lt;property id=&quot;20307&quot; value=&quot;289&quot;/&gt;&lt;/object&gt;&lt;object type=&quot;3&quot; unique_id=&quot;10009&quot;&gt;&lt;property id=&quot;20148&quot; value=&quot;5&quot;/&gt;&lt;property id=&quot;20300&quot; value=&quot;Slide 8 - &amp;quot;Slide Title&amp;quot;&quot;/&gt;&lt;property id=&quot;20307&quot; value=&quot;290&quot;/&gt;&lt;/object&gt;&lt;object type=&quot;3&quot; unique_id=&quot;10011&quot;&gt;&lt;property id=&quot;20148&quot; value=&quot;5&quot;/&gt;&lt;property id=&quot;20300&quot; value=&quot;Slide 12 - &amp;quot;Thank you!&amp;quot;&quot;/&gt;&lt;property id=&quot;20307&quot; value=&quot;292&quot;/&gt;&lt;/object&gt;&lt;object type=&quot;3&quot; unique_id=&quot;10078&quot;&gt;&lt;property id=&quot;20148&quot; value=&quot;5&quot;/&gt;&lt;property id=&quot;20300&quot; value=&quot;Slide 1 - &amp;quot;Add a medium Presentation Title&amp;quot;&quot;/&gt;&lt;property id=&quot;20307&quot; value=&quot;293&quot;/&gt;&lt;/object&gt;&lt;object type=&quot;3&quot; unique_id=&quot;10127&quot;&gt;&lt;property id=&quot;20148&quot; value=&quot;5&quot;/&gt;&lt;property id=&quot;20300&quot; value=&quot;Slide 10 - &amp;quot;Slide Title 2&amp;quot;&quot;/&gt;&lt;property id=&quot;20307&quot; value=&quot;294&quot;/&gt;&lt;/object&gt;&lt;object type=&quot;3&quot; unique_id=&quot;10130&quot;&gt;&lt;property id=&quot;20148&quot; value=&quot;5&quot;/&gt;&lt;property id=&quot;20300&quot; value=&quot;Slide 2 - &amp;quot;Presented by&amp;quot;&quot;/&gt;&lt;property id=&quot;20307&quot; value=&quot;298&quot;/&gt;&lt;/object&gt;&lt;object type=&quot;3&quot; unique_id=&quot;10131&quot;&gt;&lt;property id=&quot;20148&quot; value=&quot;5&quot;/&gt;&lt;property id=&quot;20300&quot; value=&quot;Slide 9 - &amp;quot;Another Slide Title&amp;quot;&quot;/&gt;&lt;property id=&quot;20307&quot; value=&quot;296&quot;/&gt;&lt;/object&gt;&lt;object type=&quot;3&quot; unique_id=&quot;10132&quot;&gt;&lt;property id=&quot;20148&quot; value=&quot;5&quot;/&gt;&lt;property id=&quot;20300&quot; value=&quot;Slide 11 - &amp;quot;Slide Chart&amp;quot;&quot;/&gt;&lt;property id=&quot;20307&quot; value=&quot;297&quot;/&gt;&lt;/object&gt;&lt;/object&gt;&lt;object type=&quot;8&quot; unique_id=&quot;10022&quot;&gt;&lt;/object&gt;&lt;/object&gt;&lt;/database&gt;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VTI">
  <a:themeElements>
    <a:clrScheme name="QE-TA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B2242"/>
      </a:accent1>
      <a:accent2>
        <a:srgbClr val="F25C4B"/>
      </a:accent2>
      <a:accent3>
        <a:srgbClr val="E6E45B"/>
      </a:accent3>
      <a:accent4>
        <a:srgbClr val="F9FAFA"/>
      </a:accent4>
      <a:accent5>
        <a:srgbClr val="5EC4B6"/>
      </a:accent5>
      <a:accent6>
        <a:srgbClr val="0F546C"/>
      </a:accent6>
      <a:hlink>
        <a:srgbClr val="0563C1"/>
      </a:hlink>
      <a:folHlink>
        <a:srgbClr val="954F7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55B2D-BAB7-438A-85DA-0266A24CB79F}">
  <ds:schemaRefs>
    <ds:schemaRef ds:uri="http://schemas.microsoft.com/office/2006/metadata/properties"/>
    <ds:schemaRef ds:uri="http://purl.org/dc/terms/"/>
    <ds:schemaRef ds:uri="16c05727-aa75-4e4a-9b5f-8a80a1165891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6432</TotalTime>
  <Words>695</Words>
  <Application>Microsoft Macintosh PowerPoint</Application>
  <PresentationFormat>Widescreen</PresentationFormat>
  <Paragraphs>119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Franklin Gothic Book</vt:lpstr>
      <vt:lpstr>Franklin Gothic Demi</vt:lpstr>
      <vt:lpstr>Wingdings 2</vt:lpstr>
      <vt:lpstr>DividendVTI</vt:lpstr>
      <vt:lpstr>Finding and keeping the right employer to the right job</vt:lpstr>
      <vt:lpstr>Presented by</vt:lpstr>
      <vt:lpstr>Presented by</vt:lpstr>
      <vt:lpstr>Vocational Rehabilitation Technical Assistance Center for Quality Employment</vt:lpstr>
      <vt:lpstr>Partners</vt:lpstr>
      <vt:lpstr>Acknowledgement &amp; Disclaimer:</vt:lpstr>
      <vt:lpstr>Learning Objectives</vt:lpstr>
      <vt:lpstr>Let’s Discuss</vt:lpstr>
      <vt:lpstr>What are VR Services?</vt:lpstr>
      <vt:lpstr>Who Does VR Serve?</vt:lpstr>
      <vt:lpstr>No Cookie Cutter Approach</vt:lpstr>
      <vt:lpstr> Customer Approach </vt:lpstr>
      <vt:lpstr>Upcoming Presentations for the Day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Claudio Moya</dc:creator>
  <cp:lastModifiedBy>Emily Brinck</cp:lastModifiedBy>
  <cp:revision>95</cp:revision>
  <dcterms:created xsi:type="dcterms:W3CDTF">2020-12-13T15:46:43Z</dcterms:created>
  <dcterms:modified xsi:type="dcterms:W3CDTF">2022-03-07T23:59:27Z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ArticulateGUID">
    <vt:lpwstr>A172C739-D7D5-4B30-8F2B-90E7EF8DC9E0</vt:lpwstr>
  </property>
  <property fmtid="{D5CDD505-2E9C-101B-9397-08002B2CF9AE}" pid="4" name="ArticulatePath">
    <vt:lpwstr>QE-Template</vt:lpwstr>
  </property>
</Properties>
</file>