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notesSlides/notesSlide3.xml" ContentType="application/vnd.openxmlformats-officedocument.presentationml.notesSlide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ppt/tags/tag19.xml" ContentType="application/vnd.openxmlformats-officedocument.presentationml.tags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22"/>
  </p:notesMasterIdLst>
  <p:sldIdLst>
    <p:sldId id="293" r:id="rId5"/>
    <p:sldId id="298" r:id="rId6"/>
    <p:sldId id="284" r:id="rId7"/>
    <p:sldId id="287" r:id="rId8"/>
    <p:sldId id="286" r:id="rId9"/>
    <p:sldId id="299" r:id="rId10"/>
    <p:sldId id="308" r:id="rId11"/>
    <p:sldId id="302" r:id="rId12"/>
    <p:sldId id="303" r:id="rId13"/>
    <p:sldId id="304" r:id="rId14"/>
    <p:sldId id="300" r:id="rId15"/>
    <p:sldId id="301" r:id="rId16"/>
    <p:sldId id="305" r:id="rId17"/>
    <p:sldId id="306" r:id="rId18"/>
    <p:sldId id="307" r:id="rId19"/>
    <p:sldId id="309" r:id="rId20"/>
    <p:sldId id="292" r:id="rId21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4BE302-D702-4DF6-B7C3-283E1962C6BF}" v="2" dt="2022-03-04T02:49:52.1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61" autoAdjust="0"/>
    <p:restoredTop sz="86418" autoAdjust="0"/>
  </p:normalViewPr>
  <p:slideViewPr>
    <p:cSldViewPr snapToGrid="0">
      <p:cViewPr>
        <p:scale>
          <a:sx n="66" d="100"/>
          <a:sy n="66" d="100"/>
        </p:scale>
        <p:origin x="888" y="1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OTHY N TANSEY" userId="13ba9b6f-03cd-4829-96ee-388f075b758f" providerId="ADAL" clId="{3B4BE302-D702-4DF6-B7C3-283E1962C6BF}"/>
    <pc:docChg chg="undo custSel addSld delSld modSld">
      <pc:chgData name="TIMOTHY N TANSEY" userId="13ba9b6f-03cd-4829-96ee-388f075b758f" providerId="ADAL" clId="{3B4BE302-D702-4DF6-B7C3-283E1962C6BF}" dt="2022-03-04T03:54:08.929" v="5558" actId="113"/>
      <pc:docMkLst>
        <pc:docMk/>
      </pc:docMkLst>
      <pc:sldChg chg="modSp mod">
        <pc:chgData name="TIMOTHY N TANSEY" userId="13ba9b6f-03cd-4829-96ee-388f075b758f" providerId="ADAL" clId="{3B4BE302-D702-4DF6-B7C3-283E1962C6BF}" dt="2022-03-04T03:28:19.192" v="2429" actId="20577"/>
        <pc:sldMkLst>
          <pc:docMk/>
          <pc:sldMk cId="2201016298" sldId="299"/>
        </pc:sldMkLst>
        <pc:spChg chg="mod">
          <ac:chgData name="TIMOTHY N TANSEY" userId="13ba9b6f-03cd-4829-96ee-388f075b758f" providerId="ADAL" clId="{3B4BE302-D702-4DF6-B7C3-283E1962C6BF}" dt="2022-03-04T03:28:19.192" v="2429" actId="20577"/>
          <ac:spMkLst>
            <pc:docMk/>
            <pc:sldMk cId="2201016298" sldId="299"/>
            <ac:spMk id="3" creationId="{CBA2EE38-64FF-4C91-AEA0-96E53A0B747C}"/>
          </ac:spMkLst>
        </pc:spChg>
      </pc:sldChg>
      <pc:sldChg chg="new del">
        <pc:chgData name="TIMOTHY N TANSEY" userId="13ba9b6f-03cd-4829-96ee-388f075b758f" providerId="ADAL" clId="{3B4BE302-D702-4DF6-B7C3-283E1962C6BF}" dt="2022-03-04T02:49:18.848" v="106" actId="47"/>
        <pc:sldMkLst>
          <pc:docMk/>
          <pc:sldMk cId="1858109974" sldId="300"/>
        </pc:sldMkLst>
      </pc:sldChg>
      <pc:sldChg chg="addSp delSp modSp new mod">
        <pc:chgData name="TIMOTHY N TANSEY" userId="13ba9b6f-03cd-4829-96ee-388f075b758f" providerId="ADAL" clId="{3B4BE302-D702-4DF6-B7C3-283E1962C6BF}" dt="2022-03-04T02:52:00.999" v="246" actId="2710"/>
        <pc:sldMkLst>
          <pc:docMk/>
          <pc:sldMk cId="3356803688" sldId="300"/>
        </pc:sldMkLst>
        <pc:spChg chg="mod">
          <ac:chgData name="TIMOTHY N TANSEY" userId="13ba9b6f-03cd-4829-96ee-388f075b758f" providerId="ADAL" clId="{3B4BE302-D702-4DF6-B7C3-283E1962C6BF}" dt="2022-03-04T02:49:39.149" v="154" actId="121"/>
          <ac:spMkLst>
            <pc:docMk/>
            <pc:sldMk cId="3356803688" sldId="300"/>
            <ac:spMk id="2" creationId="{4048E5A1-B877-40C7-88AF-951C3DED6EEC}"/>
          </ac:spMkLst>
        </pc:spChg>
        <pc:spChg chg="mod">
          <ac:chgData name="TIMOTHY N TANSEY" userId="13ba9b6f-03cd-4829-96ee-388f075b758f" providerId="ADAL" clId="{3B4BE302-D702-4DF6-B7C3-283E1962C6BF}" dt="2022-03-04T02:52:00.999" v="246" actId="2710"/>
          <ac:spMkLst>
            <pc:docMk/>
            <pc:sldMk cId="3356803688" sldId="300"/>
            <ac:spMk id="3" creationId="{F4426ADF-6FF2-419A-B69E-EC2FF2F9D818}"/>
          </ac:spMkLst>
        </pc:spChg>
        <pc:spChg chg="del">
          <ac:chgData name="TIMOTHY N TANSEY" userId="13ba9b6f-03cd-4829-96ee-388f075b758f" providerId="ADAL" clId="{3B4BE302-D702-4DF6-B7C3-283E1962C6BF}" dt="2022-03-04T02:51:47.739" v="242" actId="478"/>
          <ac:spMkLst>
            <pc:docMk/>
            <pc:sldMk cId="3356803688" sldId="300"/>
            <ac:spMk id="4" creationId="{CDCAF1E6-4D8C-43A5-A0B1-C57704E887F8}"/>
          </ac:spMkLst>
        </pc:spChg>
        <pc:spChg chg="add del">
          <ac:chgData name="TIMOTHY N TANSEY" userId="13ba9b6f-03cd-4829-96ee-388f075b758f" providerId="ADAL" clId="{3B4BE302-D702-4DF6-B7C3-283E1962C6BF}" dt="2022-03-04T02:49:52.163" v="156"/>
          <ac:spMkLst>
            <pc:docMk/>
            <pc:sldMk cId="3356803688" sldId="300"/>
            <ac:spMk id="5" creationId="{47BD9E63-DBC8-4409-93E9-7079C6385B69}"/>
          </ac:spMkLst>
        </pc:spChg>
        <pc:picChg chg="add del">
          <ac:chgData name="TIMOTHY N TANSEY" userId="13ba9b6f-03cd-4829-96ee-388f075b758f" providerId="ADAL" clId="{3B4BE302-D702-4DF6-B7C3-283E1962C6BF}" dt="2022-03-04T02:49:52.163" v="156"/>
          <ac:picMkLst>
            <pc:docMk/>
            <pc:sldMk cId="3356803688" sldId="300"/>
            <ac:picMk id="1026" creationId="{15CC25D3-916B-4B98-81B1-9A21A9584C8B}"/>
          </ac:picMkLst>
        </pc:picChg>
      </pc:sldChg>
      <pc:sldChg chg="delSp modSp new mod">
        <pc:chgData name="TIMOTHY N TANSEY" userId="13ba9b6f-03cd-4829-96ee-388f075b758f" providerId="ADAL" clId="{3B4BE302-D702-4DF6-B7C3-283E1962C6BF}" dt="2022-03-04T03:27:44.756" v="2337" actId="27636"/>
        <pc:sldMkLst>
          <pc:docMk/>
          <pc:sldMk cId="3557967793" sldId="301"/>
        </pc:sldMkLst>
        <pc:spChg chg="mod">
          <ac:chgData name="TIMOTHY N TANSEY" userId="13ba9b6f-03cd-4829-96ee-388f075b758f" providerId="ADAL" clId="{3B4BE302-D702-4DF6-B7C3-283E1962C6BF}" dt="2022-03-04T02:52:39.220" v="263" actId="20577"/>
          <ac:spMkLst>
            <pc:docMk/>
            <pc:sldMk cId="3557967793" sldId="301"/>
            <ac:spMk id="2" creationId="{A647599F-AB53-4DD1-B0E1-84ED8EEC1641}"/>
          </ac:spMkLst>
        </pc:spChg>
        <pc:spChg chg="mod">
          <ac:chgData name="TIMOTHY N TANSEY" userId="13ba9b6f-03cd-4829-96ee-388f075b758f" providerId="ADAL" clId="{3B4BE302-D702-4DF6-B7C3-283E1962C6BF}" dt="2022-03-04T03:27:44.756" v="2337" actId="27636"/>
          <ac:spMkLst>
            <pc:docMk/>
            <pc:sldMk cId="3557967793" sldId="301"/>
            <ac:spMk id="3" creationId="{03D03B1C-957A-4F10-A992-0910D2FCF6A6}"/>
          </ac:spMkLst>
        </pc:spChg>
        <pc:spChg chg="del">
          <ac:chgData name="TIMOTHY N TANSEY" userId="13ba9b6f-03cd-4829-96ee-388f075b758f" providerId="ADAL" clId="{3B4BE302-D702-4DF6-B7C3-283E1962C6BF}" dt="2022-03-04T02:52:44.921" v="264" actId="478"/>
          <ac:spMkLst>
            <pc:docMk/>
            <pc:sldMk cId="3557967793" sldId="301"/>
            <ac:spMk id="4" creationId="{86EEC1DA-A5BD-47C5-A890-F1CC7AE1D162}"/>
          </ac:spMkLst>
        </pc:spChg>
      </pc:sldChg>
      <pc:sldChg chg="delSp modSp new mod">
        <pc:chgData name="TIMOTHY N TANSEY" userId="13ba9b6f-03cd-4829-96ee-388f075b758f" providerId="ADAL" clId="{3B4BE302-D702-4DF6-B7C3-283E1962C6BF}" dt="2022-03-04T03:06:22.504" v="925" actId="20577"/>
        <pc:sldMkLst>
          <pc:docMk/>
          <pc:sldMk cId="3191437010" sldId="302"/>
        </pc:sldMkLst>
        <pc:spChg chg="mod">
          <ac:chgData name="TIMOTHY N TANSEY" userId="13ba9b6f-03cd-4829-96ee-388f075b758f" providerId="ADAL" clId="{3B4BE302-D702-4DF6-B7C3-283E1962C6BF}" dt="2022-03-04T02:52:59.859" v="280" actId="121"/>
          <ac:spMkLst>
            <pc:docMk/>
            <pc:sldMk cId="3191437010" sldId="302"/>
            <ac:spMk id="2" creationId="{38D5FCC3-22E5-486E-AAC2-EF53C16B99F7}"/>
          </ac:spMkLst>
        </pc:spChg>
        <pc:spChg chg="mod">
          <ac:chgData name="TIMOTHY N TANSEY" userId="13ba9b6f-03cd-4829-96ee-388f075b758f" providerId="ADAL" clId="{3B4BE302-D702-4DF6-B7C3-283E1962C6BF}" dt="2022-03-04T03:06:22.504" v="925" actId="20577"/>
          <ac:spMkLst>
            <pc:docMk/>
            <pc:sldMk cId="3191437010" sldId="302"/>
            <ac:spMk id="3" creationId="{B0ED6659-2B9A-4426-A114-F938E7855642}"/>
          </ac:spMkLst>
        </pc:spChg>
        <pc:spChg chg="del">
          <ac:chgData name="TIMOTHY N TANSEY" userId="13ba9b6f-03cd-4829-96ee-388f075b758f" providerId="ADAL" clId="{3B4BE302-D702-4DF6-B7C3-283E1962C6BF}" dt="2022-03-04T02:53:02.903" v="281" actId="478"/>
          <ac:spMkLst>
            <pc:docMk/>
            <pc:sldMk cId="3191437010" sldId="302"/>
            <ac:spMk id="4" creationId="{887402AF-DC39-482F-8C52-69A2532D1DA8}"/>
          </ac:spMkLst>
        </pc:spChg>
      </pc:sldChg>
      <pc:sldChg chg="delSp modSp new mod">
        <pc:chgData name="TIMOTHY N TANSEY" userId="13ba9b6f-03cd-4829-96ee-388f075b758f" providerId="ADAL" clId="{3B4BE302-D702-4DF6-B7C3-283E1962C6BF}" dt="2022-03-04T03:15:55.742" v="1793" actId="113"/>
        <pc:sldMkLst>
          <pc:docMk/>
          <pc:sldMk cId="305762296" sldId="303"/>
        </pc:sldMkLst>
        <pc:spChg chg="mod">
          <ac:chgData name="TIMOTHY N TANSEY" userId="13ba9b6f-03cd-4829-96ee-388f075b758f" providerId="ADAL" clId="{3B4BE302-D702-4DF6-B7C3-283E1962C6BF}" dt="2022-03-04T03:06:34.118" v="948" actId="121"/>
          <ac:spMkLst>
            <pc:docMk/>
            <pc:sldMk cId="305762296" sldId="303"/>
            <ac:spMk id="2" creationId="{870E5C8E-414C-4014-BC5D-646FA8988866}"/>
          </ac:spMkLst>
        </pc:spChg>
        <pc:spChg chg="mod">
          <ac:chgData name="TIMOTHY N TANSEY" userId="13ba9b6f-03cd-4829-96ee-388f075b758f" providerId="ADAL" clId="{3B4BE302-D702-4DF6-B7C3-283E1962C6BF}" dt="2022-03-04T03:15:55.742" v="1793" actId="113"/>
          <ac:spMkLst>
            <pc:docMk/>
            <pc:sldMk cId="305762296" sldId="303"/>
            <ac:spMk id="3" creationId="{2DA3B70A-D56D-40D1-866A-153751F1BD42}"/>
          </ac:spMkLst>
        </pc:spChg>
        <pc:spChg chg="del">
          <ac:chgData name="TIMOTHY N TANSEY" userId="13ba9b6f-03cd-4829-96ee-388f075b758f" providerId="ADAL" clId="{3B4BE302-D702-4DF6-B7C3-283E1962C6BF}" dt="2022-03-04T03:06:45.274" v="949" actId="478"/>
          <ac:spMkLst>
            <pc:docMk/>
            <pc:sldMk cId="305762296" sldId="303"/>
            <ac:spMk id="4" creationId="{428196F0-BE29-473C-AD93-18AF5F18F5D4}"/>
          </ac:spMkLst>
        </pc:spChg>
      </pc:sldChg>
      <pc:sldChg chg="delSp modSp new mod">
        <pc:chgData name="TIMOTHY N TANSEY" userId="13ba9b6f-03cd-4829-96ee-388f075b758f" providerId="ADAL" clId="{3B4BE302-D702-4DF6-B7C3-283E1962C6BF}" dt="2022-03-04T03:25:31.137" v="2165" actId="20577"/>
        <pc:sldMkLst>
          <pc:docMk/>
          <pc:sldMk cId="2774117085" sldId="304"/>
        </pc:sldMkLst>
        <pc:spChg chg="mod">
          <ac:chgData name="TIMOTHY N TANSEY" userId="13ba9b6f-03cd-4829-96ee-388f075b758f" providerId="ADAL" clId="{3B4BE302-D702-4DF6-B7C3-283E1962C6BF}" dt="2022-03-04T03:16:40.486" v="1886" actId="121"/>
          <ac:spMkLst>
            <pc:docMk/>
            <pc:sldMk cId="2774117085" sldId="304"/>
            <ac:spMk id="2" creationId="{6B6DF0ED-CB85-4D24-BD79-026A951AC12A}"/>
          </ac:spMkLst>
        </pc:spChg>
        <pc:spChg chg="mod">
          <ac:chgData name="TIMOTHY N TANSEY" userId="13ba9b6f-03cd-4829-96ee-388f075b758f" providerId="ADAL" clId="{3B4BE302-D702-4DF6-B7C3-283E1962C6BF}" dt="2022-03-04T03:25:31.137" v="2165" actId="20577"/>
          <ac:spMkLst>
            <pc:docMk/>
            <pc:sldMk cId="2774117085" sldId="304"/>
            <ac:spMk id="3" creationId="{E2E0710F-72B4-451A-AF0B-410D609C36C6}"/>
          </ac:spMkLst>
        </pc:spChg>
        <pc:spChg chg="del">
          <ac:chgData name="TIMOTHY N TANSEY" userId="13ba9b6f-03cd-4829-96ee-388f075b758f" providerId="ADAL" clId="{3B4BE302-D702-4DF6-B7C3-283E1962C6BF}" dt="2022-03-04T03:16:43.721" v="1887" actId="478"/>
          <ac:spMkLst>
            <pc:docMk/>
            <pc:sldMk cId="2774117085" sldId="304"/>
            <ac:spMk id="4" creationId="{A8DDFAF4-4914-4658-A768-039F7B74B07C}"/>
          </ac:spMkLst>
        </pc:spChg>
      </pc:sldChg>
      <pc:sldChg chg="delSp modSp new mod">
        <pc:chgData name="TIMOTHY N TANSEY" userId="13ba9b6f-03cd-4829-96ee-388f075b758f" providerId="ADAL" clId="{3B4BE302-D702-4DF6-B7C3-283E1962C6BF}" dt="2022-03-04T03:30:40.698" v="2617" actId="20577"/>
        <pc:sldMkLst>
          <pc:docMk/>
          <pc:sldMk cId="2025505910" sldId="305"/>
        </pc:sldMkLst>
        <pc:spChg chg="mod">
          <ac:chgData name="TIMOTHY N TANSEY" userId="13ba9b6f-03cd-4829-96ee-388f075b758f" providerId="ADAL" clId="{3B4BE302-D702-4DF6-B7C3-283E1962C6BF}" dt="2022-03-04T03:28:53.085" v="2454" actId="121"/>
          <ac:spMkLst>
            <pc:docMk/>
            <pc:sldMk cId="2025505910" sldId="305"/>
            <ac:spMk id="2" creationId="{00ED7300-DC32-4898-A0F6-AEDE1D4B138E}"/>
          </ac:spMkLst>
        </pc:spChg>
        <pc:spChg chg="mod">
          <ac:chgData name="TIMOTHY N TANSEY" userId="13ba9b6f-03cd-4829-96ee-388f075b758f" providerId="ADAL" clId="{3B4BE302-D702-4DF6-B7C3-283E1962C6BF}" dt="2022-03-04T03:30:40.698" v="2617" actId="20577"/>
          <ac:spMkLst>
            <pc:docMk/>
            <pc:sldMk cId="2025505910" sldId="305"/>
            <ac:spMk id="3" creationId="{946F8D93-1F6D-48CF-AD73-8213D351FBF7}"/>
          </ac:spMkLst>
        </pc:spChg>
        <pc:spChg chg="del">
          <ac:chgData name="TIMOTHY N TANSEY" userId="13ba9b6f-03cd-4829-96ee-388f075b758f" providerId="ADAL" clId="{3B4BE302-D702-4DF6-B7C3-283E1962C6BF}" dt="2022-03-04T03:28:39.991" v="2430" actId="478"/>
          <ac:spMkLst>
            <pc:docMk/>
            <pc:sldMk cId="2025505910" sldId="305"/>
            <ac:spMk id="4" creationId="{6B907865-5D1D-4DAF-B77B-2FF729566B3B}"/>
          </ac:spMkLst>
        </pc:spChg>
      </pc:sldChg>
      <pc:sldChg chg="delSp modSp new mod">
        <pc:chgData name="TIMOTHY N TANSEY" userId="13ba9b6f-03cd-4829-96ee-388f075b758f" providerId="ADAL" clId="{3B4BE302-D702-4DF6-B7C3-283E1962C6BF}" dt="2022-03-04T03:37:58.800" v="3329" actId="27636"/>
        <pc:sldMkLst>
          <pc:docMk/>
          <pc:sldMk cId="1353949618" sldId="306"/>
        </pc:sldMkLst>
        <pc:spChg chg="mod">
          <ac:chgData name="TIMOTHY N TANSEY" userId="13ba9b6f-03cd-4829-96ee-388f075b758f" providerId="ADAL" clId="{3B4BE302-D702-4DF6-B7C3-283E1962C6BF}" dt="2022-03-04T03:34:35.797" v="2988" actId="121"/>
          <ac:spMkLst>
            <pc:docMk/>
            <pc:sldMk cId="1353949618" sldId="306"/>
            <ac:spMk id="2" creationId="{A7092576-10EF-4B03-A806-D2D26ADA5348}"/>
          </ac:spMkLst>
        </pc:spChg>
        <pc:spChg chg="mod">
          <ac:chgData name="TIMOTHY N TANSEY" userId="13ba9b6f-03cd-4829-96ee-388f075b758f" providerId="ADAL" clId="{3B4BE302-D702-4DF6-B7C3-283E1962C6BF}" dt="2022-03-04T03:37:58.800" v="3329" actId="27636"/>
          <ac:spMkLst>
            <pc:docMk/>
            <pc:sldMk cId="1353949618" sldId="306"/>
            <ac:spMk id="3" creationId="{915E2355-14BA-4600-942D-61118B1BCFB1}"/>
          </ac:spMkLst>
        </pc:spChg>
        <pc:spChg chg="del">
          <ac:chgData name="TIMOTHY N TANSEY" userId="13ba9b6f-03cd-4829-96ee-388f075b758f" providerId="ADAL" clId="{3B4BE302-D702-4DF6-B7C3-283E1962C6BF}" dt="2022-03-04T03:31:12.363" v="2619" actId="478"/>
          <ac:spMkLst>
            <pc:docMk/>
            <pc:sldMk cId="1353949618" sldId="306"/>
            <ac:spMk id="4" creationId="{B55993EB-8DEF-475A-9B92-592AB662C08D}"/>
          </ac:spMkLst>
        </pc:spChg>
      </pc:sldChg>
      <pc:sldChg chg="delSp modSp new mod">
        <pc:chgData name="TIMOTHY N TANSEY" userId="13ba9b6f-03cd-4829-96ee-388f075b758f" providerId="ADAL" clId="{3B4BE302-D702-4DF6-B7C3-283E1962C6BF}" dt="2022-03-04T03:45:44.029" v="4368" actId="27636"/>
        <pc:sldMkLst>
          <pc:docMk/>
          <pc:sldMk cId="896067657" sldId="307"/>
        </pc:sldMkLst>
        <pc:spChg chg="mod">
          <ac:chgData name="TIMOTHY N TANSEY" userId="13ba9b6f-03cd-4829-96ee-388f075b758f" providerId="ADAL" clId="{3B4BE302-D702-4DF6-B7C3-283E1962C6BF}" dt="2022-03-04T03:38:17.523" v="3349" actId="121"/>
          <ac:spMkLst>
            <pc:docMk/>
            <pc:sldMk cId="896067657" sldId="307"/>
            <ac:spMk id="2" creationId="{4AE4E8A5-80B9-43F0-9260-82CC5A591A80}"/>
          </ac:spMkLst>
        </pc:spChg>
        <pc:spChg chg="mod">
          <ac:chgData name="TIMOTHY N TANSEY" userId="13ba9b6f-03cd-4829-96ee-388f075b758f" providerId="ADAL" clId="{3B4BE302-D702-4DF6-B7C3-283E1962C6BF}" dt="2022-03-04T03:45:44.029" v="4368" actId="27636"/>
          <ac:spMkLst>
            <pc:docMk/>
            <pc:sldMk cId="896067657" sldId="307"/>
            <ac:spMk id="3" creationId="{DCC27C8D-E859-4E98-B4C5-0A509C87A123}"/>
          </ac:spMkLst>
        </pc:spChg>
        <pc:spChg chg="del">
          <ac:chgData name="TIMOTHY N TANSEY" userId="13ba9b6f-03cd-4829-96ee-388f075b758f" providerId="ADAL" clId="{3B4BE302-D702-4DF6-B7C3-283E1962C6BF}" dt="2022-03-04T03:38:20.527" v="3350" actId="478"/>
          <ac:spMkLst>
            <pc:docMk/>
            <pc:sldMk cId="896067657" sldId="307"/>
            <ac:spMk id="4" creationId="{1224361D-85FD-43A0-B7AB-1900BF94C8FD}"/>
          </ac:spMkLst>
        </pc:spChg>
      </pc:sldChg>
      <pc:sldChg chg="delSp modSp new mod">
        <pc:chgData name="TIMOTHY N TANSEY" userId="13ba9b6f-03cd-4829-96ee-388f075b758f" providerId="ADAL" clId="{3B4BE302-D702-4DF6-B7C3-283E1962C6BF}" dt="2022-03-04T03:43:45.338" v="4010" actId="20577"/>
        <pc:sldMkLst>
          <pc:docMk/>
          <pc:sldMk cId="3611744404" sldId="308"/>
        </pc:sldMkLst>
        <pc:spChg chg="mod">
          <ac:chgData name="TIMOTHY N TANSEY" userId="13ba9b6f-03cd-4829-96ee-388f075b758f" providerId="ADAL" clId="{3B4BE302-D702-4DF6-B7C3-283E1962C6BF}" dt="2022-03-04T03:41:16.612" v="3529" actId="20577"/>
          <ac:spMkLst>
            <pc:docMk/>
            <pc:sldMk cId="3611744404" sldId="308"/>
            <ac:spMk id="2" creationId="{B63A82E5-5AB0-4252-BD6D-5E67AE9CE97F}"/>
          </ac:spMkLst>
        </pc:spChg>
        <pc:spChg chg="mod">
          <ac:chgData name="TIMOTHY N TANSEY" userId="13ba9b6f-03cd-4829-96ee-388f075b758f" providerId="ADAL" clId="{3B4BE302-D702-4DF6-B7C3-283E1962C6BF}" dt="2022-03-04T03:43:45.338" v="4010" actId="20577"/>
          <ac:spMkLst>
            <pc:docMk/>
            <pc:sldMk cId="3611744404" sldId="308"/>
            <ac:spMk id="3" creationId="{B66CC128-B72D-46B5-9147-DA228B6798EB}"/>
          </ac:spMkLst>
        </pc:spChg>
        <pc:spChg chg="del">
          <ac:chgData name="TIMOTHY N TANSEY" userId="13ba9b6f-03cd-4829-96ee-388f075b758f" providerId="ADAL" clId="{3B4BE302-D702-4DF6-B7C3-283E1962C6BF}" dt="2022-03-04T03:41:06.425" v="3520" actId="478"/>
          <ac:spMkLst>
            <pc:docMk/>
            <pc:sldMk cId="3611744404" sldId="308"/>
            <ac:spMk id="4" creationId="{323E8C9C-6431-4032-9A30-BD0DB8B54BF5}"/>
          </ac:spMkLst>
        </pc:spChg>
      </pc:sldChg>
      <pc:sldChg chg="delSp modSp new mod">
        <pc:chgData name="TIMOTHY N TANSEY" userId="13ba9b6f-03cd-4829-96ee-388f075b758f" providerId="ADAL" clId="{3B4BE302-D702-4DF6-B7C3-283E1962C6BF}" dt="2022-03-04T03:54:08.929" v="5558" actId="113"/>
        <pc:sldMkLst>
          <pc:docMk/>
          <pc:sldMk cId="697029803" sldId="309"/>
        </pc:sldMkLst>
        <pc:spChg chg="mod">
          <ac:chgData name="TIMOTHY N TANSEY" userId="13ba9b6f-03cd-4829-96ee-388f075b758f" providerId="ADAL" clId="{3B4BE302-D702-4DF6-B7C3-283E1962C6BF}" dt="2022-03-04T03:46:13.714" v="4394" actId="121"/>
          <ac:spMkLst>
            <pc:docMk/>
            <pc:sldMk cId="697029803" sldId="309"/>
            <ac:spMk id="2" creationId="{BF70563B-329C-4D68-A145-0550877D94F7}"/>
          </ac:spMkLst>
        </pc:spChg>
        <pc:spChg chg="mod">
          <ac:chgData name="TIMOTHY N TANSEY" userId="13ba9b6f-03cd-4829-96ee-388f075b758f" providerId="ADAL" clId="{3B4BE302-D702-4DF6-B7C3-283E1962C6BF}" dt="2022-03-04T03:54:08.929" v="5558" actId="113"/>
          <ac:spMkLst>
            <pc:docMk/>
            <pc:sldMk cId="697029803" sldId="309"/>
            <ac:spMk id="3" creationId="{99736796-9956-46C4-A5E2-11A280B1AAA5}"/>
          </ac:spMkLst>
        </pc:spChg>
        <pc:spChg chg="del">
          <ac:chgData name="TIMOTHY N TANSEY" userId="13ba9b6f-03cd-4829-96ee-388f075b758f" providerId="ADAL" clId="{3B4BE302-D702-4DF6-B7C3-283E1962C6BF}" dt="2022-03-04T03:46:19.557" v="4396" actId="478"/>
          <ac:spMkLst>
            <pc:docMk/>
            <pc:sldMk cId="697029803" sldId="309"/>
            <ac:spMk id="4" creationId="{D5804DA6-6B49-4B0E-8AEF-19890245B569}"/>
          </ac:spMkLst>
        </pc:spChg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1758166377" sldId="760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94831164" sldId="785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3926283655" sldId="786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2133529254" sldId="788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3547972900" sldId="789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2175659395" sldId="790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2818590182" sldId="791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2523955424" sldId="794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3841047151" sldId="795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1929671962" sldId="796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60566222" sldId="797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3178233376" sldId="798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3746001552" sldId="799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3966456692" sldId="800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3025121261" sldId="801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3838531065" sldId="802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635915564" sldId="804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2794651655" sldId="805"/>
        </pc:sldMkLst>
      </pc:sldChg>
      <pc:sldChg chg="del">
        <pc:chgData name="TIMOTHY N TANSEY" userId="13ba9b6f-03cd-4829-96ee-388f075b758f" providerId="ADAL" clId="{3B4BE302-D702-4DF6-B7C3-283E1962C6BF}" dt="2022-03-04T02:12:32.613" v="0" actId="47"/>
        <pc:sldMkLst>
          <pc:docMk/>
          <pc:sldMk cId="521575668" sldId="806"/>
        </pc:sldMkLst>
      </pc:sldChg>
      <pc:sldMasterChg chg="delSldLayout">
        <pc:chgData name="TIMOTHY N TANSEY" userId="13ba9b6f-03cd-4829-96ee-388f075b758f" providerId="ADAL" clId="{3B4BE302-D702-4DF6-B7C3-283E1962C6BF}" dt="2022-03-04T02:12:32.613" v="0" actId="47"/>
        <pc:sldMasterMkLst>
          <pc:docMk/>
          <pc:sldMasterMk cId="3897890780" sldId="2147483660"/>
        </pc:sldMasterMkLst>
        <pc:sldLayoutChg chg="del">
          <pc:chgData name="TIMOTHY N TANSEY" userId="13ba9b6f-03cd-4829-96ee-388f075b758f" providerId="ADAL" clId="{3B4BE302-D702-4DF6-B7C3-283E1962C6BF}" dt="2022-03-04T02:12:32.613" v="0" actId="47"/>
          <pc:sldLayoutMkLst>
            <pc:docMk/>
            <pc:sldMasterMk cId="3897890780" sldId="2147483660"/>
            <pc:sldLayoutMk cId="3393783730" sldId="214748368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B27BF-069B-4400-A3DF-A97FB46FCDE7}" type="datetimeFigureOut">
              <a:rPr lang="en-US" smtClean="0"/>
              <a:t>3/3/2022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5081B-5628-45BE-8E9B-74471DD9A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3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</a:t>
            </a:r>
            <a:r>
              <a:rPr lang="en-US" baseline="0" dirty="0"/>
              <a:t> or Stacie?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98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Tim</a:t>
            </a:r>
            <a:r>
              <a:rPr lang="en-US" baseline="0" dirty="0"/>
              <a:t> or Stacie?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93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Tim</a:t>
            </a:r>
            <a:r>
              <a:rPr lang="en-US" baseline="0" dirty="0"/>
              <a:t> or Stacie?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44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Tim</a:t>
            </a:r>
            <a:r>
              <a:rPr lang="en-US" baseline="0" dirty="0"/>
              <a:t> or Stacie?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63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Stacie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09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35081B-5628-45BE-8E9B-74471DD9ACA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57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1D05ED8-287F-4D7C-AB3F-89C069D54E95}"/>
              </a:ext>
            </a:extLst>
          </p:cNvPr>
          <p:cNvSpPr/>
          <p:nvPr userDrawn="1"/>
        </p:nvSpPr>
        <p:spPr>
          <a:xfrm>
            <a:off x="5741894" y="0"/>
            <a:ext cx="6450106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0510" y="1371600"/>
            <a:ext cx="4863970" cy="3223595"/>
          </a:xfrm>
          <a:effectLst/>
        </p:spPr>
        <p:txBody>
          <a:bodyPr anchor="b">
            <a:normAutofit/>
          </a:bodyPr>
          <a:lstStyle>
            <a:lvl1pPr>
              <a:lnSpc>
                <a:spcPts val="5600"/>
              </a:lnSpc>
              <a:defRPr sz="48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545" y="4958267"/>
            <a:ext cx="6124303" cy="1300644"/>
          </a:xfrm>
        </p:spPr>
        <p:txBody>
          <a:bodyPr anchor="t">
            <a:normAutofit/>
          </a:bodyPr>
          <a:lstStyle>
            <a:lvl1pPr marL="0" indent="0" algn="l">
              <a:buNone/>
              <a:defRPr sz="2400" b="1" cap="none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939B65-F067-40B1-B959-5CB388A47460}"/>
              </a:ext>
            </a:extLst>
          </p:cNvPr>
          <p:cNvSpPr/>
          <p:nvPr userDrawn="1"/>
        </p:nvSpPr>
        <p:spPr>
          <a:xfrm>
            <a:off x="556156" y="4700687"/>
            <a:ext cx="3157090" cy="121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5BAF92-B412-40FF-8A02-B6A0857D5137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05078A-8F3C-42F6-B17A-CF0C56C29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81959" y="-8312"/>
            <a:ext cx="10710041" cy="6881201"/>
          </a:xfrm>
          <a:prstGeom prst="rect">
            <a:avLst/>
          </a:prstGeom>
        </p:spPr>
      </p:pic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31E3B10D-4EA9-4C22-A15D-594778DF26D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2483" y="841664"/>
            <a:ext cx="2755407" cy="131932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7913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008E877-4025-476E-A078-65B4B2629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27677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8490" y="2810666"/>
            <a:ext cx="3381207" cy="3534709"/>
          </a:xfrm>
        </p:spPr>
        <p:txBody>
          <a:bodyPr anchor="t" anchorCtr="0"/>
          <a:lstStyle>
            <a:lvl1pPr marL="342900" indent="-34290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2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Presenter’s Name</a:t>
            </a:r>
          </a:p>
          <a:p>
            <a:pPr lvl="0"/>
            <a:r>
              <a:rPr lang="en-US" dirty="0"/>
              <a:t>Presenter’s Email</a:t>
            </a:r>
          </a:p>
          <a:p>
            <a:pPr lvl="0"/>
            <a:r>
              <a:rPr lang="en-US" dirty="0"/>
              <a:t>Presenter’s Phone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8C4551D-6CC6-4D47-9835-BE2498FA3721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4381747" y="1968094"/>
            <a:ext cx="3428506" cy="518576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7884488-C684-4EBA-B39D-A9D079407D82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581191" y="1968094"/>
            <a:ext cx="3428506" cy="518576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Presenter 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EE20684-143D-4588-80B1-0AC0A4BF4774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381747" y="2810665"/>
            <a:ext cx="3381207" cy="3534709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None/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Presenter’s Name</a:t>
            </a:r>
          </a:p>
          <a:p>
            <a:pPr lvl="0"/>
            <a:r>
              <a:rPr lang="en-US" dirty="0"/>
              <a:t>Presenter’s Email</a:t>
            </a:r>
          </a:p>
          <a:p>
            <a:pPr lvl="0"/>
            <a:r>
              <a:rPr lang="en-US" dirty="0"/>
              <a:t>Presenter’s Phone</a:t>
            </a:r>
          </a:p>
        </p:txBody>
      </p:sp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2BF2BB7B-AB40-446C-AE6B-75D004C196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00170" y="154821"/>
            <a:ext cx="2345467" cy="11230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602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008E877-4025-476E-A078-65B4B2629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27677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3B7EBE6-E918-495D-869B-9582E64C1FA6}"/>
              </a:ext>
            </a:extLst>
          </p:cNvPr>
          <p:cNvSpPr>
            <a:spLocks noGrp="1"/>
          </p:cNvSpPr>
          <p:nvPr>
            <p:ph type="chart" sz="quarter" idx="10" hasCustomPrompt="1"/>
          </p:nvPr>
        </p:nvSpPr>
        <p:spPr>
          <a:xfrm>
            <a:off x="581025" y="1562100"/>
            <a:ext cx="9363075" cy="4394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Add Chart</a:t>
            </a:r>
          </a:p>
        </p:txBody>
      </p:sp>
      <p:pic>
        <p:nvPicPr>
          <p:cNvPr id="6" name="Picture 5" descr="The Technical Assistance Center for Quality Employment">
            <a:extLst>
              <a:ext uri="{FF2B5EF4-FFF2-40B4-BE49-F238E27FC236}">
                <a16:creationId xmlns:a16="http://schemas.microsoft.com/office/drawing/2014/main" id="{C434BDCD-C9CC-42A2-A05C-F5C133703B1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2033" y="382566"/>
            <a:ext cx="2391112" cy="114489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38644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008E877-4025-476E-A078-65B4B26293E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327677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he Technical Assistance Center for Quality Employment">
            <a:extLst>
              <a:ext uri="{FF2B5EF4-FFF2-40B4-BE49-F238E27FC236}">
                <a16:creationId xmlns:a16="http://schemas.microsoft.com/office/drawing/2014/main" id="{86CB2F9C-3CD8-4131-BCD3-531FBC0765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80429" y="1236923"/>
            <a:ext cx="2578491" cy="123461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2015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2" y="366607"/>
            <a:ext cx="11029616" cy="1215916"/>
          </a:xfrm>
        </p:spPr>
        <p:txBody>
          <a:bodyPr anchor="b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2174329"/>
            <a:ext cx="5788077" cy="3765551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2212" y="6684580"/>
            <a:ext cx="12189788" cy="17342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FB14AE3-0193-4A9B-B4BE-53F1FC1193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892507" y="2786332"/>
            <a:ext cx="2432648" cy="2915004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84C164-8B6F-468D-ACAE-E839E7498713}"/>
              </a:ext>
            </a:extLst>
          </p:cNvPr>
          <p:cNvSpPr/>
          <p:nvPr userDrawn="1"/>
        </p:nvSpPr>
        <p:spPr>
          <a:xfrm>
            <a:off x="581192" y="1839011"/>
            <a:ext cx="3157090" cy="1056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798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s-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8F166-6A7E-4A54-B512-C4DA15F2BC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587764"/>
            <a:ext cx="11029616" cy="86003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13854" y="6700348"/>
            <a:ext cx="12227888" cy="17342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FB14AE3-0193-4A9B-B4BE-53F1FC1193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11" y="2006244"/>
            <a:ext cx="1968834" cy="11951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84C164-8B6F-468D-ACAE-E839E7498713}"/>
              </a:ext>
            </a:extLst>
          </p:cNvPr>
          <p:cNvSpPr/>
          <p:nvPr userDrawn="1"/>
        </p:nvSpPr>
        <p:spPr>
          <a:xfrm>
            <a:off x="581192" y="1527095"/>
            <a:ext cx="3157090" cy="121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DC8D8C3-C3C8-4F6B-B864-D7777305287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881691" y="1990129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2B5F7C78-3EA3-4362-BA72-FFF4AB70158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46671" y="2006244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1">
            <a:extLst>
              <a:ext uri="{FF2B5EF4-FFF2-40B4-BE49-F238E27FC236}">
                <a16:creationId xmlns:a16="http://schemas.microsoft.com/office/drawing/2014/main" id="{CDCE7209-751A-457B-B4F0-24814F6338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11651" y="2006244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1">
            <a:extLst>
              <a:ext uri="{FF2B5EF4-FFF2-40B4-BE49-F238E27FC236}">
                <a16:creationId xmlns:a16="http://schemas.microsoft.com/office/drawing/2014/main" id="{8AA1BD74-EEA4-490C-9DE4-344005742EA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676631" y="2006244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1">
            <a:extLst>
              <a:ext uri="{FF2B5EF4-FFF2-40B4-BE49-F238E27FC236}">
                <a16:creationId xmlns:a16="http://schemas.microsoft.com/office/drawing/2014/main" id="{F0481280-76BC-4537-AAA9-857C87F682B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69448" y="3522166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383D3130-AB0A-45AD-8140-015C4FF1FCE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109222" y="3522166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A62105D4-10D5-4C97-A9DB-7E5B051BE44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27234" y="3519881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0ED5BAE8-CCFF-45C9-B51E-3422B313E6BD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692214" y="3508551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11">
            <a:extLst>
              <a:ext uri="{FF2B5EF4-FFF2-40B4-BE49-F238E27FC236}">
                <a16:creationId xmlns:a16="http://schemas.microsoft.com/office/drawing/2014/main" id="{984EF7F1-6BC0-4680-86E6-F99FA63B0DF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881691" y="5030670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11">
            <a:extLst>
              <a:ext uri="{FF2B5EF4-FFF2-40B4-BE49-F238E27FC236}">
                <a16:creationId xmlns:a16="http://schemas.microsoft.com/office/drawing/2014/main" id="{C3330221-7D5F-492E-A550-74BA795898F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172176" y="5018963"/>
            <a:ext cx="1968834" cy="1195160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Picture Placeholder 11">
            <a:extLst>
              <a:ext uri="{FF2B5EF4-FFF2-40B4-BE49-F238E27FC236}">
                <a16:creationId xmlns:a16="http://schemas.microsoft.com/office/drawing/2014/main" id="{20DAEA45-C33C-40A6-B904-1EFEA65F54B4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691103" y="5033349"/>
            <a:ext cx="1968834" cy="1195160"/>
          </a:xfrm>
        </p:spPr>
        <p:txBody>
          <a:bodyPr/>
          <a:lstStyle/>
          <a:p>
            <a:endParaRPr lang="en-US"/>
          </a:p>
        </p:txBody>
      </p:sp>
      <p:pic>
        <p:nvPicPr>
          <p:cNvPr id="24" name="Picture 23" descr="The Technical Assistance Center for Quality Employment">
            <a:extLst>
              <a:ext uri="{FF2B5EF4-FFF2-40B4-BE49-F238E27FC236}">
                <a16:creationId xmlns:a16="http://schemas.microsoft.com/office/drawing/2014/main" id="{D1ECBC4C-B6E3-47C2-8AF6-94AD7C7960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53330" y="381855"/>
            <a:ext cx="2067078" cy="9897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0666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-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8F166-6A7E-4A54-B512-C4DA15F2BC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943" y="384065"/>
            <a:ext cx="11029616" cy="768066"/>
          </a:xfrm>
        </p:spPr>
        <p:txBody>
          <a:bodyPr anchor="t" anchorCtr="0"/>
          <a:lstStyle>
            <a:lvl1pPr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5194767" cy="4143229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F6B21AE-7B21-46AE-9116-DAAB250A4AE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30966" y="1739900"/>
            <a:ext cx="5194767" cy="4143229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19D83803-D911-4E69-BA42-B63E337DB2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8156" y="309118"/>
            <a:ext cx="2931366" cy="1403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459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B48F166-6A7E-4A54-B512-C4DA15F2BC4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193" y="587764"/>
            <a:ext cx="11029616" cy="909960"/>
          </a:xfrm>
        </p:spPr>
        <p:txBody>
          <a:bodyPr anchor="t" anchorCtr="0"/>
          <a:lstStyle>
            <a:lvl1pPr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Learning Objectives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FFF2571-0D83-4D98-A73A-62A31A44846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2085489"/>
            <a:ext cx="5788077" cy="3775562"/>
          </a:xfrm>
        </p:spPr>
        <p:txBody>
          <a:bodyPr anchor="t" anchorCtr="0"/>
          <a:lstStyle>
            <a:lvl1pPr marL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5000"/>
              <a:buFont typeface="Arial" panose="020B0604020202020204" pitchFamily="34" charset="0"/>
              <a:buChar char="•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04EBBF-3ABE-4E20-A0D5-6808CF78ACA4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11">
            <a:extLst>
              <a:ext uri="{FF2B5EF4-FFF2-40B4-BE49-F238E27FC236}">
                <a16:creationId xmlns:a16="http://schemas.microsoft.com/office/drawing/2014/main" id="{4FB14AE3-0193-4A9B-B4BE-53F1FC1193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96619" y="2413001"/>
            <a:ext cx="3121572" cy="291134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84C164-8B6F-468D-ACAE-E839E7498713}"/>
              </a:ext>
            </a:extLst>
          </p:cNvPr>
          <p:cNvSpPr/>
          <p:nvPr userDrawn="1"/>
        </p:nvSpPr>
        <p:spPr>
          <a:xfrm>
            <a:off x="581192" y="1479125"/>
            <a:ext cx="3157090" cy="121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F6E7EA52-2197-4706-8C88-06DB7131D5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12597" y="174037"/>
            <a:ext cx="2479403" cy="11871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52608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-imag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44C5552-312D-4208-A645-64C2F13F19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490" y="2088964"/>
            <a:ext cx="7243040" cy="3886167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5A4018-29DE-4882-A660-4FD95FA03B17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58E1AF41-04FB-479A-9040-5E02C71030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087711" y="2088964"/>
            <a:ext cx="3121572" cy="3886167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943EDB9-7826-488E-9225-C2FF2697BC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490" y="396698"/>
            <a:ext cx="10866428" cy="1498777"/>
          </a:xfrm>
          <a:effectLst/>
        </p:spPr>
        <p:txBody>
          <a:bodyPr anchor="t" anchorCtr="0">
            <a:normAutofit/>
          </a:bodyPr>
          <a:lstStyle>
            <a:lvl1pPr>
              <a:lnSpc>
                <a:spcPts val="4800"/>
              </a:lnSpc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E94FBCFE-2406-4BFF-96F7-133AF9B7F02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3821" y="265135"/>
            <a:ext cx="2348598" cy="11245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511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-image-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44C5552-312D-4208-A645-64C2F13F19E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7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1878" y="2088964"/>
            <a:ext cx="7243040" cy="3886167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5A4018-29DE-4882-A660-4FD95FA03B17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58E1AF41-04FB-479A-9040-5E02C71030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8490" y="2088964"/>
            <a:ext cx="3121572" cy="3886167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943EDB9-7826-488E-9225-C2FF2697BC2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8490" y="396698"/>
            <a:ext cx="10866428" cy="1498777"/>
          </a:xfrm>
          <a:effectLst/>
        </p:spPr>
        <p:txBody>
          <a:bodyPr anchor="t" anchorCtr="0">
            <a:normAutofit/>
          </a:bodyPr>
          <a:lstStyle>
            <a:lvl1pPr>
              <a:lnSpc>
                <a:spcPts val="4800"/>
              </a:lnSpc>
              <a:defRPr sz="40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CB847E3E-8320-408B-99F7-8BCB023EA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271" y="420999"/>
            <a:ext cx="2471438" cy="11833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1282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E33B06-4407-4240-BDEB-EE049AAEDCE6}"/>
              </a:ext>
            </a:extLst>
          </p:cNvPr>
          <p:cNvSpPr/>
          <p:nvPr userDrawn="1"/>
        </p:nvSpPr>
        <p:spPr>
          <a:xfrm>
            <a:off x="-35888" y="0"/>
            <a:ext cx="12227888" cy="3648974"/>
          </a:xfrm>
          <a:prstGeom prst="rect">
            <a:avLst/>
          </a:prstGeom>
          <a:gradFill flip="none" rotWithShape="1">
            <a:gsLst>
              <a:gs pos="0">
                <a:schemeClr val="accent5">
                  <a:alpha val="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7A86D6-E86A-42CE-82D7-5AF07326CC2C}"/>
              </a:ext>
            </a:extLst>
          </p:cNvPr>
          <p:cNvSpPr/>
          <p:nvPr userDrawn="1"/>
        </p:nvSpPr>
        <p:spPr>
          <a:xfrm>
            <a:off x="2569780" y="3121573"/>
            <a:ext cx="4020206" cy="1734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14DC526-C4F9-4DE9-8BF2-140484E84D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9420" y="1249920"/>
            <a:ext cx="7162800" cy="2045073"/>
          </a:xfrm>
        </p:spPr>
        <p:txBody>
          <a:bodyPr anchor="t" anchorCtr="0"/>
          <a:lstStyle>
            <a:lvl1pPr>
              <a:lnSpc>
                <a:spcPts val="6200"/>
              </a:lnSpc>
              <a:defRPr sz="5400"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37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1E2BE12-FAAF-4C47-94E8-9C95B52804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74DC11-8E92-4A49-A5F4-A80B0FD05A43}"/>
              </a:ext>
            </a:extLst>
          </p:cNvPr>
          <p:cNvSpPr/>
          <p:nvPr userDrawn="1"/>
        </p:nvSpPr>
        <p:spPr>
          <a:xfrm>
            <a:off x="-35888" y="6684579"/>
            <a:ext cx="12227888" cy="1734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1746392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54ACD6C-6193-470D-AD87-311AFB02A14F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6430966" y="1777927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CB4F6F4-2278-47B0-99EC-05C7D5D7C0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248" y="250963"/>
            <a:ext cx="11029616" cy="768066"/>
          </a:xfrm>
        </p:spPr>
        <p:txBody>
          <a:bodyPr anchor="t" anchorCtr="0"/>
          <a:lstStyle>
            <a:lvl1pPr>
              <a:defRPr cap="none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3472399-360C-4074-A482-7ACE879237F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581192" y="2326341"/>
            <a:ext cx="5194767" cy="3512630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93D511A-314E-4C83-B4B2-3269942B2993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430966" y="2348420"/>
            <a:ext cx="5194767" cy="3512630"/>
          </a:xfrm>
        </p:spPr>
        <p:txBody>
          <a:bodyPr anchor="t" anchorCtr="0"/>
          <a:lstStyle>
            <a:lvl1pPr marL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defRPr sz="22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The Technical Assistance Center for Quality Employment">
            <a:extLst>
              <a:ext uri="{FF2B5EF4-FFF2-40B4-BE49-F238E27FC236}">
                <a16:creationId xmlns:a16="http://schemas.microsoft.com/office/drawing/2014/main" id="{D7682031-8420-40BC-8FA6-D9696FDA7F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401" y="299723"/>
            <a:ext cx="2471153" cy="118322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717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52425"/>
            <a:ext cx="11029616" cy="11715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1820174"/>
            <a:ext cx="11029616" cy="41678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fld id="{D074D971-BF43-44C4-886D-4FE59C21F4FE}" type="datetime1">
              <a:rPr lang="en-US" smtClean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  <a:latin typeface="Century Gothic" panose="020B0502020202020204" pitchFamily="34" charset="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Technical Assistance Center for Quality Employment">
            <a:extLst>
              <a:ext uri="{FF2B5EF4-FFF2-40B4-BE49-F238E27FC236}">
                <a16:creationId xmlns:a16="http://schemas.microsoft.com/office/drawing/2014/main" id="{B167852A-84D5-4144-9E95-3B047A63033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327932" y="1820174"/>
            <a:ext cx="2245635" cy="1075240"/>
          </a:xfrm>
          <a:prstGeom prst="rect">
            <a:avLst/>
          </a:prstGeom>
        </p:spPr>
      </p:pic>
    </p:spTree>
    <p:custDataLst>
      <p:tags r:id="rId14"/>
    </p:custDataLst>
    <p:extLst>
      <p:ext uri="{BB962C8B-B14F-4D97-AF65-F5344CB8AC3E}">
        <p14:creationId xmlns:p14="http://schemas.microsoft.com/office/powerpoint/2010/main" val="389789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6" r:id="rId3"/>
    <p:sldLayoutId id="2147483664" r:id="rId4"/>
    <p:sldLayoutId id="2147483677" r:id="rId5"/>
    <p:sldLayoutId id="2147483662" r:id="rId6"/>
    <p:sldLayoutId id="2147483679" r:id="rId7"/>
    <p:sldLayoutId id="2147483673" r:id="rId8"/>
    <p:sldLayoutId id="2147483665" r:id="rId9"/>
    <p:sldLayoutId id="2147483674" r:id="rId10"/>
    <p:sldLayoutId id="2147483678" r:id="rId11"/>
    <p:sldLayoutId id="2147483680" r:id="rId12"/>
  </p:sldLayoutIdLst>
  <p:hf hdr="0" ftr="0" dt="0"/>
  <p:txStyles>
    <p:titleStyle>
      <a:lvl1pPr algn="l" defTabSz="457200" rtl="0" eaLnBrk="1" latinLnBrk="0" hangingPunct="1">
        <a:lnSpc>
          <a:spcPts val="4400"/>
        </a:lnSpc>
        <a:spcBef>
          <a:spcPct val="0"/>
        </a:spcBef>
        <a:buNone/>
        <a:defRPr sz="3600" b="1" i="0" u="none" kern="1200" cap="all">
          <a:solidFill>
            <a:schemeClr val="accent1"/>
          </a:solidFill>
          <a:latin typeface="Century Gothic" panose="020B05020202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Arial" panose="020B0604020202020204" pitchFamily="34" charset="0"/>
        <a:buChar char="•"/>
        <a:defRPr sz="2400" b="1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Arial" panose="020B0604020202020204" pitchFamily="34" charset="0"/>
        <a:buChar char="•"/>
        <a:defRPr sz="2000" b="1" i="0" u="none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5"/>
        </a:buClr>
        <a:buSzPct val="101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>
            <a:lumMod val="75000"/>
          </a:schemeClr>
        </a:buClr>
        <a:buSzPct val="92000"/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5">
            <a:lumMod val="50000"/>
          </a:schemeClr>
        </a:buClr>
        <a:buSzPct val="92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0.xml"/><Relationship Id="rId6" Type="http://schemas.openxmlformats.org/officeDocument/2006/relationships/image" Target="../media/image1.png"/><Relationship Id="rId5" Type="http://schemas.openxmlformats.org/officeDocument/2006/relationships/hyperlink" Target="mailto:contact@tacqe.com" TargetMode="External"/><Relationship Id="rId4" Type="http://schemas.openxmlformats.org/officeDocument/2006/relationships/hyperlink" Target="http://www.tacqe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jp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jp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6.jpeg"/><Relationship Id="rId1" Type="http://schemas.openxmlformats.org/officeDocument/2006/relationships/tags" Target="../tags/tag18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5" Type="http://schemas.openxmlformats.org/officeDocument/2006/relationships/image" Target="../media/image5.jpg"/><Relationship Id="rId15" Type="http://schemas.openxmlformats.org/officeDocument/2006/relationships/image" Target="../media/image15.pn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Relationship Id="rId1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14A6C-ACBF-45EA-9DF2-A56FED38E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510" y="3015761"/>
            <a:ext cx="5371970" cy="1579433"/>
          </a:xfrm>
        </p:spPr>
        <p:txBody>
          <a:bodyPr>
            <a:noAutofit/>
          </a:bodyPr>
          <a:lstStyle/>
          <a:p>
            <a:pPr>
              <a:lnSpc>
                <a:spcPts val="2500"/>
              </a:lnSpc>
            </a:pPr>
            <a:r>
              <a:rPr lang="en-US" sz="2400" dirty="0">
                <a:latin typeface="Century Gothic"/>
              </a:rPr>
              <a:t>Increasing Job Retention of Employees both with and without disabilities</a:t>
            </a:r>
            <a:endParaRPr lang="en-US" sz="2800" dirty="0">
              <a:latin typeface="Century Gothic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B24F8-7940-496A-8001-4E5228468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8545" y="4958267"/>
            <a:ext cx="6124303" cy="1300644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entury Gothic"/>
                <a:cs typeface="Calibri"/>
              </a:rPr>
              <a:t>A joint presentation by the Vocational Rehabilitation Technical Assistance Center for Quality Employment</a:t>
            </a:r>
            <a:endParaRPr lang="en-US" sz="2000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C104C067-46A3-4DF2-A113-4DA1A03E58A1}"/>
              </a:ext>
            </a:extLst>
          </p:cNvPr>
          <p:cNvSpPr txBox="1">
            <a:spLocks/>
          </p:cNvSpPr>
          <p:nvPr/>
        </p:nvSpPr>
        <p:spPr>
          <a:xfrm>
            <a:off x="9478851" y="5666705"/>
            <a:ext cx="2630823" cy="110710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r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 algn="r">
              <a:buFont typeface="Arial" panose="020B0604020202020204" pitchFamily="34" charset="0"/>
              <a:buNone/>
            </a:pPr>
            <a:r>
              <a:rPr lang="en-US" sz="3100" dirty="0">
                <a:solidFill>
                  <a:schemeClr val="accent1"/>
                </a:solidFill>
              </a:rPr>
              <a:t>tacqe.com</a:t>
            </a:r>
          </a:p>
          <a:p>
            <a:pPr algn="r"/>
            <a:endParaRPr lang="en-US" sz="44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7828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DF0ED-CB85-4D24-BD79-026A951AC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Increasing Employee Retention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0710F-72B4-451A-AF0B-410D609C36C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0934367" cy="4143229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Promote a positive workplace environment 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202124"/>
                </a:solidFill>
                <a:latin typeface="Roboto" panose="02000000000000000000" pitchFamily="2" charset="0"/>
              </a:rPr>
              <a:t>A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cknowledge high quality or high commitment to work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dirty="0">
                <a:solidFill>
                  <a:srgbClr val="202124"/>
                </a:solidFill>
                <a:latin typeface="Roboto" panose="02000000000000000000" pitchFamily="2" charset="0"/>
              </a:rPr>
              <a:t>Provide</a:t>
            </a:r>
            <a:r>
              <a:rPr lang="en-US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 benefits for workers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Ongoing training to keep skills fresh and increase opportunities for advancement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117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E5A1-B877-40C7-88AF-951C3DED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Universal Design in the Workplace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26ADF-6FF2-419A-B69E-EC2FF2F9D81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0934367" cy="41432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What is Universal Design?</a:t>
            </a:r>
          </a:p>
          <a:p>
            <a:pPr>
              <a:lnSpc>
                <a:spcPct val="150000"/>
              </a:lnSpc>
            </a:pPr>
            <a:r>
              <a:rPr lang="en-US" sz="3200" b="0" i="0" dirty="0">
                <a:solidFill>
                  <a:srgbClr val="585754"/>
                </a:solidFill>
                <a:effectLst/>
              </a:rPr>
              <a:t> Creating environments, products and services that meet a wide range of preferences and needs</a:t>
            </a:r>
          </a:p>
          <a:p>
            <a:pPr>
              <a:lnSpc>
                <a:spcPct val="150000"/>
              </a:lnSpc>
            </a:pPr>
            <a:r>
              <a:rPr lang="en-US" sz="3200" b="0" dirty="0">
                <a:solidFill>
                  <a:srgbClr val="585754"/>
                </a:solidFill>
              </a:rPr>
              <a:t>A</a:t>
            </a:r>
            <a:r>
              <a:rPr lang="en-US" sz="3200" b="0" i="0" dirty="0">
                <a:solidFill>
                  <a:srgbClr val="585754"/>
                </a:solidFill>
                <a:effectLst/>
              </a:rPr>
              <a:t>voiding future needs for adaptation, renovation, and specialized design 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56803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7599F-AB53-4DD1-B0E1-84ED8EEC1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158" y="326192"/>
            <a:ext cx="11029616" cy="768066"/>
          </a:xfrm>
        </p:spPr>
        <p:txBody>
          <a:bodyPr>
            <a:normAutofit fontScale="90000"/>
          </a:bodyPr>
          <a:lstStyle/>
          <a:p>
            <a:pPr algn="r"/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Universal Design in the Workplace</a:t>
            </a:r>
            <a:b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For Employees</a:t>
            </a:r>
            <a:b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3B1C-957A-4F10-A992-0910D2FCF6A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0924043" cy="4143229"/>
          </a:xfrm>
        </p:spPr>
        <p:txBody>
          <a:bodyPr>
            <a:normAutofit fontScale="92500" lnSpcReduction="10000"/>
          </a:bodyPr>
          <a:lstStyle/>
          <a:p>
            <a:pPr algn="l" fontAlgn="base">
              <a:lnSpc>
                <a:spcPct val="150000"/>
              </a:lnSpc>
            </a:pPr>
            <a:r>
              <a:rPr lang="en-US" b="0" i="0" dirty="0">
                <a:solidFill>
                  <a:srgbClr val="585754"/>
                </a:solidFill>
                <a:effectLst/>
                <a:latin typeface="Verdana" panose="020B0604030504040204" pitchFamily="34" charset="0"/>
              </a:rPr>
              <a:t>Develop </a:t>
            </a:r>
            <a:r>
              <a:rPr lang="en-US" sz="2800" b="0" i="0" dirty="0">
                <a:solidFill>
                  <a:srgbClr val="585754"/>
                </a:solidFill>
                <a:effectLst/>
                <a:latin typeface="Verdana" panose="020B0604030504040204" pitchFamily="34" charset="0"/>
              </a:rPr>
              <a:t>the workplace environment to address the needs of a diverse group of employees, including people with disabilities. </a:t>
            </a:r>
          </a:p>
          <a:p>
            <a:pPr algn="l" fontAlgn="base">
              <a:lnSpc>
                <a:spcPct val="150000"/>
              </a:lnSpc>
            </a:pPr>
            <a:r>
              <a:rPr lang="en-US" sz="2800" b="0" i="0" dirty="0">
                <a:solidFill>
                  <a:srgbClr val="585754"/>
                </a:solidFill>
                <a:effectLst/>
                <a:latin typeface="Verdana" panose="020B0604030504040204" pitchFamily="34" charset="0"/>
              </a:rPr>
              <a:t>Recognize that each employee, or prospective employee, possesses a unique set of abilities and limitations.</a:t>
            </a:r>
          </a:p>
          <a:p>
            <a:pPr algn="l" fontAlgn="base">
              <a:lnSpc>
                <a:spcPct val="150000"/>
              </a:lnSpc>
            </a:pPr>
            <a:r>
              <a:rPr lang="en-US" sz="2800" b="0" i="0" dirty="0">
                <a:solidFill>
                  <a:srgbClr val="585754"/>
                </a:solidFill>
                <a:effectLst/>
                <a:latin typeface="Verdana" panose="020B0604030504040204" pitchFamily="34" charset="0"/>
              </a:rPr>
              <a:t>By approaching the </a:t>
            </a:r>
            <a:r>
              <a:rPr lang="en-US" sz="2800" b="0" dirty="0">
                <a:solidFill>
                  <a:srgbClr val="585754"/>
                </a:solidFill>
                <a:latin typeface="Verdana" panose="020B0604030504040204" pitchFamily="34" charset="0"/>
              </a:rPr>
              <a:t>workplace with </a:t>
            </a:r>
            <a:r>
              <a:rPr lang="en-US" sz="2800" b="0" i="0" dirty="0">
                <a:solidFill>
                  <a:srgbClr val="585754"/>
                </a:solidFill>
                <a:effectLst/>
                <a:latin typeface="Verdana" panose="020B0604030504040204" pitchFamily="34" charset="0"/>
              </a:rPr>
              <a:t>Universal Design principles, businesses can optimize productivity, safety, collaboration and communication for all employees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967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D7300-DC32-4898-A0F6-AEDE1D4B1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Workplace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F8D93-1F6D-48CF-AD73-8213D351FBF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1029616" cy="4143229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Workplace modification and accommodation can increase:</a:t>
            </a:r>
          </a:p>
          <a:p>
            <a:pPr lvl="1"/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 satisfaction</a:t>
            </a:r>
          </a:p>
          <a:p>
            <a:pPr lvl="1"/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overall productivity</a:t>
            </a:r>
          </a:p>
          <a:p>
            <a:pPr lvl="1"/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retention of employees</a:t>
            </a:r>
          </a:p>
          <a:p>
            <a:pPr lvl="1"/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enhanced interactions between coworkers</a:t>
            </a:r>
          </a:p>
          <a:p>
            <a:pPr lvl="1"/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elevate overall company morale </a:t>
            </a:r>
          </a:p>
          <a:p>
            <a:pPr lvl="1"/>
            <a:r>
              <a:rPr lang="en-US" sz="24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increased attendance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eliminated cost of hiring new employees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25505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92576-10EF-4B03-A806-D2D26ADA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Workplace integration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E2355-14BA-4600-942D-61118B1BCFB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0934367" cy="4625106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Developing company-appropriate strategies for the request of workplace modification and accommodations can:</a:t>
            </a:r>
          </a:p>
          <a:p>
            <a:pPr lvl="1"/>
            <a:r>
              <a:rPr lang="en-US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Aid in employer-employee communications </a:t>
            </a:r>
          </a:p>
          <a:p>
            <a:pPr lvl="1"/>
            <a:r>
              <a:rPr lang="en-US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ormalize the seeking out necessary workplace modification and accommodation as a part of the workplace community</a:t>
            </a:r>
          </a:p>
          <a:p>
            <a:pPr lvl="1"/>
            <a:r>
              <a:rPr lang="en-US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Help retain employees that incur a disability while employed by m</a:t>
            </a:r>
            <a:r>
              <a:rPr lang="en-US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aking the request of accommodations a normal part of company life </a:t>
            </a:r>
          </a:p>
          <a:p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ntegrating efforts can also be achieved by:</a:t>
            </a:r>
          </a:p>
          <a:p>
            <a:pPr lvl="1"/>
            <a:r>
              <a:rPr lang="en-US" sz="26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Simple modifications of </a:t>
            </a:r>
            <a:r>
              <a:rPr lang="en-US" sz="26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workplace setting such as where employees perform job duties</a:t>
            </a:r>
          </a:p>
          <a:p>
            <a:pPr lvl="1"/>
            <a:r>
              <a:rPr lang="en-US" sz="2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tructuring the workplace to facilitate contact between employees with and without disabilities. For example:</a:t>
            </a:r>
          </a:p>
          <a:p>
            <a:pPr lvl="2"/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Have</a:t>
            </a:r>
            <a:r>
              <a:rPr lang="en-U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employees with disabilities take breaks at the same time as employees without disabilities</a:t>
            </a:r>
          </a:p>
          <a:p>
            <a:pPr lvl="2"/>
            <a:r>
              <a:rPr lang="en-US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 an employee with a disability’s workstation to a higher traffic area to increase contact with coworkers and lead to the development of natural supports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949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4E8A5-80B9-43F0-9260-82CC5A591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Natural Supports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27C8D-E859-4E98-B4C5-0A509C87A12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0831446" cy="46714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Natural supports involves creating an environment where individuals feel valued, supported, and important.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Natural supports for persons with disabilities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generally developing on-the-job networks with co-workers 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Once networks are established, they can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provide:</a:t>
            </a:r>
          </a:p>
          <a:p>
            <a:pPr lvl="1">
              <a:lnSpc>
                <a:spcPct val="150000"/>
              </a:lnSpc>
            </a:pPr>
            <a:r>
              <a:rPr lang="en-US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education and learning opportunities</a:t>
            </a:r>
          </a:p>
          <a:p>
            <a:pPr lvl="1">
              <a:lnSpc>
                <a:spcPct val="150000"/>
              </a:lnSpc>
            </a:pPr>
            <a:r>
              <a:rPr lang="en-US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 showing and job training</a:t>
            </a:r>
          </a:p>
          <a:p>
            <a:pPr lvl="1">
              <a:lnSpc>
                <a:spcPct val="150000"/>
              </a:lnSpc>
            </a:pPr>
            <a:r>
              <a:rPr lang="en-US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Mentoring to</a:t>
            </a:r>
            <a:r>
              <a:rPr lang="en-US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ward mastery of job tasks</a:t>
            </a:r>
            <a:endParaRPr lang="en-US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relationship supports from co-workers</a:t>
            </a: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896067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0563B-329C-4D68-A145-0550877D9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Diversity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36796-9956-46C4-A5E2-11A280B1AAA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1120813" cy="475611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50000"/>
              </a:lnSpc>
            </a:pP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ulture and social attitudes playing a central role in persons with disabilities’ acclimatization to and retention of employment</a:t>
            </a:r>
          </a:p>
          <a:p>
            <a:pPr>
              <a:lnSpc>
                <a:spcPct val="150000"/>
              </a:lnSpc>
            </a:pP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ncreasing workplace integration and retention follows three guiding principles: </a:t>
            </a:r>
          </a:p>
          <a:p>
            <a:pPr lvl="1">
              <a:lnSpc>
                <a:spcPct val="150000"/>
              </a:lnSpc>
            </a:pPr>
            <a:r>
              <a:rPr lang="en-US" sz="34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Recognize the</a:t>
            </a:r>
            <a:r>
              <a:rPr lang="en-US" sz="3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importance of harnessing diversity, especially disability as a form of diversity </a:t>
            </a:r>
          </a:p>
          <a:p>
            <a:pPr lvl="1">
              <a:lnSpc>
                <a:spcPct val="150000"/>
              </a:lnSpc>
            </a:pPr>
            <a:r>
              <a:rPr lang="en-US" sz="3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Encourage </a:t>
            </a:r>
            <a:r>
              <a:rPr lang="en-US" sz="34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opportunities for individuals across </a:t>
            </a:r>
            <a:r>
              <a:rPr lang="en-US" sz="3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 functions and workplace hierarchy (i.e., team leader, supervisor, manager, executive)</a:t>
            </a:r>
          </a:p>
          <a:p>
            <a:pPr lvl="1">
              <a:lnSpc>
                <a:spcPct val="150000"/>
              </a:lnSpc>
            </a:pPr>
            <a:r>
              <a:rPr lang="en-US" sz="3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Build internal human resource capabilities to identify individual assets and integrating those workers into those roles they demonstrate unique talents</a:t>
            </a:r>
          </a:p>
          <a:p>
            <a:pPr>
              <a:lnSpc>
                <a:spcPct val="150000"/>
              </a:lnSpc>
            </a:pPr>
            <a:r>
              <a:rPr lang="en-US" sz="3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Establish workplace policies regarding worker rights and discrimination reporting that all employees can employ</a:t>
            </a:r>
          </a:p>
          <a:p>
            <a:pPr>
              <a:lnSpc>
                <a:spcPct val="150000"/>
              </a:lnSpc>
            </a:pPr>
            <a:r>
              <a:rPr lang="en-US" sz="3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Assess the workplace culture and seek out supports from organizations to increase diversity awareness and acceptance</a:t>
            </a:r>
            <a:endParaRPr lang="en-US" sz="3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7029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508CE-FFB0-41E9-B167-CCF9A405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3019575-4F63-435B-A9C0-73A795FECC36}"/>
              </a:ext>
            </a:extLst>
          </p:cNvPr>
          <p:cNvSpPr>
            <a:spLocks noGrp="1"/>
          </p:cNvSpPr>
          <p:nvPr>
            <p:ph type="body" idx="17"/>
          </p:nvPr>
        </p:nvSpPr>
        <p:spPr/>
        <p:txBody>
          <a:bodyPr/>
          <a:lstStyle/>
          <a:p>
            <a:r>
              <a:rPr lang="en-US" sz="2800" dirty="0">
                <a:latin typeface="Calibri"/>
                <a:cs typeface="Calibri"/>
              </a:rPr>
              <a:t>Presenters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71005-E1B3-4785-AB98-61F29E962CF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490" y="2810666"/>
            <a:ext cx="10676819" cy="3534709"/>
          </a:xfrm>
        </p:spPr>
        <p:txBody>
          <a:bodyPr/>
          <a:lstStyle/>
          <a:p>
            <a:r>
              <a:rPr lang="en-US" dirty="0"/>
              <a:t>VRTAC-QE </a:t>
            </a:r>
          </a:p>
          <a:p>
            <a:endParaRPr lang="en-US" sz="2400" b="0" dirty="0">
              <a:solidFill>
                <a:schemeClr val="accent1"/>
              </a:solidFill>
            </a:endParaRPr>
          </a:p>
          <a:p>
            <a:r>
              <a:rPr lang="en-US" sz="2400" b="0" dirty="0">
                <a:solidFill>
                  <a:schemeClr val="accent1"/>
                </a:solidFill>
                <a:hlinkClick r:id="rId4"/>
              </a:rPr>
              <a:t>www.tacqe.com</a:t>
            </a:r>
            <a:endParaRPr lang="en-US" sz="2400" b="0" dirty="0">
              <a:solidFill>
                <a:schemeClr val="accent1"/>
              </a:solidFill>
            </a:endParaRPr>
          </a:p>
          <a:p>
            <a:endParaRPr lang="en-US" sz="2400" b="0" dirty="0">
              <a:solidFill>
                <a:schemeClr val="accent1"/>
              </a:solidFill>
            </a:endParaRPr>
          </a:p>
          <a:p>
            <a:r>
              <a:rPr lang="en-US" sz="2400" b="0" dirty="0">
                <a:solidFill>
                  <a:schemeClr val="accent1"/>
                </a:solidFill>
                <a:hlinkClick r:id="rId5"/>
              </a:rPr>
              <a:t>contact@tacqe.com</a:t>
            </a:r>
            <a:endParaRPr lang="en-US" sz="2400" b="0" dirty="0">
              <a:solidFill>
                <a:schemeClr val="accent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0EF1346-3096-4DBE-AD39-75FBC1C7F73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95185" y="5634458"/>
            <a:ext cx="3618700" cy="530609"/>
          </a:xfrm>
        </p:spPr>
        <p:txBody>
          <a:bodyPr>
            <a:noAutofit/>
          </a:bodyPr>
          <a:lstStyle/>
          <a:p>
            <a:pPr indent="0" algn="r">
              <a:buNone/>
            </a:pPr>
            <a:r>
              <a:rPr lang="en-US" sz="4800" dirty="0">
                <a:solidFill>
                  <a:schemeClr val="accent1"/>
                </a:solidFill>
              </a:rPr>
              <a:t>tacqe.com</a:t>
            </a:r>
          </a:p>
          <a:p>
            <a:pPr algn="r"/>
            <a:endParaRPr lang="en-US" sz="4400" dirty="0">
              <a:solidFill>
                <a:schemeClr val="accent1"/>
              </a:solidFill>
            </a:endParaRPr>
          </a:p>
        </p:txBody>
      </p:sp>
      <p:cxnSp>
        <p:nvCxnSpPr>
          <p:cNvPr id="11" name="Straight Connector 10" descr="decorative line">
            <a:extLst>
              <a:ext uri="{FF2B5EF4-FFF2-40B4-BE49-F238E27FC236}">
                <a16:creationId xmlns:a16="http://schemas.microsoft.com/office/drawing/2014/main" id="{ED4AAD9A-F0D5-4E8F-8DF0-E28D59F761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42549" y="5757704"/>
            <a:ext cx="3135085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he Technical Assistance Center for Quality Employment">
            <a:extLst>
              <a:ext uri="{FF2B5EF4-FFF2-40B4-BE49-F238E27FC236}">
                <a16:creationId xmlns:a16="http://schemas.microsoft.com/office/drawing/2014/main" id="{82E37F87-44D9-4E46-9A9F-446671C7C5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4408" y="4230880"/>
            <a:ext cx="2931366" cy="14035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9146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Presented by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101D21-4E7B-4D1B-9A59-1CD455AA4D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32070" y="222597"/>
            <a:ext cx="4425168" cy="5872005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Emily </a:t>
            </a:r>
            <a:r>
              <a:rPr lang="en-US" b="0" dirty="0" err="1">
                <a:solidFill>
                  <a:schemeClr val="accent1"/>
                </a:solidFill>
                <a:latin typeface="Calibri"/>
                <a:cs typeface="Calibri"/>
              </a:rPr>
              <a:t>Brinck</a:t>
            </a:r>
            <a:endParaRPr lang="en-US" b="0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Researcher- VRTAC-QE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University of Wisconsin-Madison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Deborah Lee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Researcher- VRTAC-QE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>
                <a:solidFill>
                  <a:schemeClr val="accent1"/>
                </a:solidFill>
                <a:latin typeface="Calibri"/>
                <a:cs typeface="Calibri"/>
              </a:rPr>
              <a:t>University of Wisconsin-Madison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  <a:latin typeface="Calibri"/>
              <a:cs typeface="Calibri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b="0" dirty="0">
              <a:solidFill>
                <a:schemeClr val="accent1"/>
              </a:solidFill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86C1749-FDBC-4B33-ADC8-5690E67058A1}"/>
              </a:ext>
            </a:extLst>
          </p:cNvPr>
          <p:cNvSpPr txBox="1">
            <a:spLocks/>
          </p:cNvSpPr>
          <p:nvPr/>
        </p:nvSpPr>
        <p:spPr>
          <a:xfrm>
            <a:off x="601973" y="2792292"/>
            <a:ext cx="2720808" cy="11071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en-US" sz="4400" dirty="0">
                <a:solidFill>
                  <a:schemeClr val="accent1"/>
                </a:solidFill>
              </a:rPr>
              <a:t>tacqe.com</a:t>
            </a:r>
          </a:p>
          <a:p>
            <a:pPr algn="ctr"/>
            <a:endParaRPr lang="en-US" sz="4400" dirty="0">
              <a:solidFill>
                <a:schemeClr val="accent1"/>
              </a:solidFill>
            </a:endParaRPr>
          </a:p>
        </p:txBody>
      </p:sp>
      <p:sp>
        <p:nvSpPr>
          <p:cNvPr id="7" name="Rectangle 6" descr="decorative rectangle">
            <a:extLst>
              <a:ext uri="{FF2B5EF4-FFF2-40B4-BE49-F238E27FC236}">
                <a16:creationId xmlns:a16="http://schemas.microsoft.com/office/drawing/2014/main" id="{B5D4EACA-181A-4F64-A480-18E02C710A5F}"/>
              </a:ext>
            </a:extLst>
          </p:cNvPr>
          <p:cNvSpPr/>
          <p:nvPr/>
        </p:nvSpPr>
        <p:spPr>
          <a:xfrm>
            <a:off x="591582" y="3021392"/>
            <a:ext cx="2720808" cy="897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967B153-56E4-497C-86BE-718AB3A045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068" y="2792292"/>
            <a:ext cx="2340913" cy="106680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18571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12" y="582635"/>
            <a:ext cx="11155712" cy="1318114"/>
          </a:xfrm>
        </p:spPr>
        <p:txBody>
          <a:bodyPr>
            <a:normAutofit/>
          </a:bodyPr>
          <a:lstStyle/>
          <a:p>
            <a:r>
              <a:rPr lang="en-US" sz="3200" dirty="0"/>
              <a:t>Vocational Rehabilitation Technical Assistance Center for Quality Employment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2A101D21-4E7B-4D1B-9A59-1CD455AA4D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18128" y="2215979"/>
            <a:ext cx="6482799" cy="4305571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Goal: </a:t>
            </a:r>
            <a:r>
              <a:rPr lang="en-US" dirty="0"/>
              <a:t>The Technical Assistance Center for Quality Employment will increase the number and quality of employment outcomes for individuals with disabilities through training and technical assistance to State VR agency personnel. 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dirty="0"/>
              <a:t>The VRTAC-QE will support State VR agency personnel to implement innovative and effective employment strategies and supporting practices.</a:t>
            </a:r>
          </a:p>
          <a:p>
            <a:pPr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986C1749-FDBC-4B33-ADC8-5690E67058A1}"/>
              </a:ext>
            </a:extLst>
          </p:cNvPr>
          <p:cNvSpPr txBox="1">
            <a:spLocks/>
          </p:cNvSpPr>
          <p:nvPr/>
        </p:nvSpPr>
        <p:spPr>
          <a:xfrm>
            <a:off x="8944640" y="5666705"/>
            <a:ext cx="2630823" cy="110710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Char char="•"/>
              <a:defRPr sz="24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Arial" panose="020B0604020202020204" pitchFamily="34" charset="0"/>
              <a:buChar char="•"/>
              <a:defRPr sz="2000" b="1" i="0" u="none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/>
              </a:buClr>
              <a:buSzPct val="101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SzPct val="92000"/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5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r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sz="4400" dirty="0">
              <a:solidFill>
                <a:schemeClr val="accent1"/>
              </a:solidFill>
            </a:endParaRPr>
          </a:p>
          <a:p>
            <a:pPr indent="0" algn="r">
              <a:buFont typeface="Arial" panose="020B0604020202020204" pitchFamily="34" charset="0"/>
              <a:buNone/>
            </a:pPr>
            <a:r>
              <a:rPr lang="en-US" sz="4400" dirty="0">
                <a:solidFill>
                  <a:schemeClr val="accent1"/>
                </a:solidFill>
              </a:rPr>
              <a:t>tacqe.com</a:t>
            </a:r>
          </a:p>
          <a:p>
            <a:pPr algn="r"/>
            <a:endParaRPr lang="en-US" sz="4400" dirty="0">
              <a:solidFill>
                <a:schemeClr val="accent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6686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DE07D7-A0FE-4CBD-A637-9901D7A9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Partners</a:t>
            </a:r>
          </a:p>
        </p:txBody>
      </p:sp>
      <p:pic>
        <p:nvPicPr>
          <p:cNvPr id="20" name="Picture Placeholder 19" descr="university of wisconsin" title="UW Wisconsin logo">
            <a:extLst>
              <a:ext uri="{FF2B5EF4-FFF2-40B4-BE49-F238E27FC236}">
                <a16:creationId xmlns:a16="http://schemas.microsoft.com/office/drawing/2014/main" id="{CF5B83ED-0951-4125-BECF-A8D6970F5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/>
          <a:srcRect t="14244" b="14244"/>
          <a:stretch>
            <a:fillRect/>
          </a:stretch>
        </p:blipFill>
        <p:spPr>
          <a:xfrm>
            <a:off x="788669" y="1895593"/>
            <a:ext cx="1777886" cy="1267730"/>
          </a:xfrm>
        </p:spPr>
      </p:pic>
      <p:pic>
        <p:nvPicPr>
          <p:cNvPr id="22" name="Picture Placeholder 21" descr="SC State University">
            <a:extLst>
              <a:ext uri="{FF2B5EF4-FFF2-40B4-BE49-F238E27FC236}">
                <a16:creationId xmlns:a16="http://schemas.microsoft.com/office/drawing/2014/main" id="{D72735A1-B802-46EE-B945-A9C886829A96}"/>
              </a:ext>
            </a:extLst>
          </p:cNvPr>
          <p:cNvPicPr preferRelativeResize="0">
            <a:picLocks noGrp="1"/>
          </p:cNvPicPr>
          <p:nvPr>
            <p:ph type="pic" sz="quarter" idx="11"/>
          </p:nvPr>
        </p:nvPicPr>
        <p:blipFill>
          <a:blip r:embed="rId5"/>
          <a:stretch>
            <a:fillRect/>
          </a:stretch>
        </p:blipFill>
        <p:spPr>
          <a:xfrm>
            <a:off x="10169627" y="4333903"/>
            <a:ext cx="1104958" cy="1190298"/>
          </a:xfrm>
        </p:spPr>
      </p:pic>
      <p:pic>
        <p:nvPicPr>
          <p:cNvPr id="3" name="Picture Placeholder 2" descr="VCU Virginia Commonwealth University">
            <a:extLst>
              <a:ext uri="{FF2B5EF4-FFF2-40B4-BE49-F238E27FC236}">
                <a16:creationId xmlns:a16="http://schemas.microsoft.com/office/drawing/2014/main" id="{43B08BE5-A0FA-41E6-ACC1-78C651365E99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6"/>
          <a:stretch>
            <a:fillRect/>
          </a:stretch>
        </p:blipFill>
        <p:spPr>
          <a:xfrm>
            <a:off x="3391921" y="2083812"/>
            <a:ext cx="1197226" cy="1294959"/>
          </a:xfrm>
        </p:spPr>
      </p:pic>
      <p:pic>
        <p:nvPicPr>
          <p:cNvPr id="6" name="Picture Placeholder 5" descr="Illinois University">
            <a:extLst>
              <a:ext uri="{FF2B5EF4-FFF2-40B4-BE49-F238E27FC236}">
                <a16:creationId xmlns:a16="http://schemas.microsoft.com/office/drawing/2014/main" id="{333C8804-EB3F-402B-AFA1-7A1C0ACE32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7"/>
          <a:stretch>
            <a:fillRect/>
          </a:stretch>
        </p:blipFill>
        <p:spPr>
          <a:xfrm>
            <a:off x="5735185" y="2129098"/>
            <a:ext cx="2286521" cy="749471"/>
          </a:xfrm>
        </p:spPr>
      </p:pic>
      <p:pic>
        <p:nvPicPr>
          <p:cNvPr id="10" name="Picture Placeholder 9" descr="IOWA Western University">
            <a:extLst>
              <a:ext uri="{FF2B5EF4-FFF2-40B4-BE49-F238E27FC236}">
                <a16:creationId xmlns:a16="http://schemas.microsoft.com/office/drawing/2014/main" id="{4F4A9D2C-5A6F-439B-921E-2E9B4A2D559E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8"/>
          <a:stretch>
            <a:fillRect/>
          </a:stretch>
        </p:blipFill>
        <p:spPr>
          <a:xfrm>
            <a:off x="10505851" y="2731291"/>
            <a:ext cx="1104958" cy="1167034"/>
          </a:xfrm>
        </p:spPr>
      </p:pic>
      <p:pic>
        <p:nvPicPr>
          <p:cNvPr id="21" name="Picture Placeholder 20" descr="Florida Atlantic University">
            <a:extLst>
              <a:ext uri="{FF2B5EF4-FFF2-40B4-BE49-F238E27FC236}">
                <a16:creationId xmlns:a16="http://schemas.microsoft.com/office/drawing/2014/main" id="{7846B5D8-40B8-4BC4-B462-BE43FB2813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9"/>
          <a:srcRect t="15904" b="15904"/>
          <a:stretch>
            <a:fillRect/>
          </a:stretch>
        </p:blipFill>
        <p:spPr>
          <a:xfrm>
            <a:off x="2322224" y="3680814"/>
            <a:ext cx="2142256" cy="1300434"/>
          </a:xfrm>
        </p:spPr>
      </p:pic>
      <p:pic>
        <p:nvPicPr>
          <p:cNvPr id="24" name="Picture Placeholder 23" descr="CSAVR">
            <a:extLst>
              <a:ext uri="{FF2B5EF4-FFF2-40B4-BE49-F238E27FC236}">
                <a16:creationId xmlns:a16="http://schemas.microsoft.com/office/drawing/2014/main" id="{244B959B-47D9-406E-9C0F-60B40528051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10"/>
          <a:stretch>
            <a:fillRect/>
          </a:stretch>
        </p:blipFill>
        <p:spPr>
          <a:xfrm>
            <a:off x="5390883" y="3378771"/>
            <a:ext cx="1534833" cy="1534833"/>
          </a:xfrm>
        </p:spPr>
      </p:pic>
      <p:pic>
        <p:nvPicPr>
          <p:cNvPr id="26" name="Picture Placeholder 25" descr="UK Kentucky">
            <a:extLst>
              <a:ext uri="{FF2B5EF4-FFF2-40B4-BE49-F238E27FC236}">
                <a16:creationId xmlns:a16="http://schemas.microsoft.com/office/drawing/2014/main" id="{574811B9-E9E6-4A69-ABFE-A30593EA8373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11"/>
          <a:stretch>
            <a:fillRect/>
          </a:stretch>
        </p:blipFill>
        <p:spPr>
          <a:xfrm>
            <a:off x="8575430" y="1840296"/>
            <a:ext cx="1376697" cy="1376697"/>
          </a:xfrm>
        </p:spPr>
      </p:pic>
      <p:pic>
        <p:nvPicPr>
          <p:cNvPr id="28" name="Picture Placeholder 27" descr="Autism Workforce">
            <a:extLst>
              <a:ext uri="{FF2B5EF4-FFF2-40B4-BE49-F238E27FC236}">
                <a16:creationId xmlns:a16="http://schemas.microsoft.com/office/drawing/2014/main" id="{6CF4EA0C-FA4E-474F-BE0F-8C9C0091D5DA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12"/>
          <a:stretch>
            <a:fillRect/>
          </a:stretch>
        </p:blipFill>
        <p:spPr>
          <a:xfrm>
            <a:off x="8039380" y="3544542"/>
            <a:ext cx="1256362" cy="1256362"/>
          </a:xfrm>
        </p:spPr>
      </p:pic>
      <p:pic>
        <p:nvPicPr>
          <p:cNvPr id="30" name="Picture Placeholder 29" descr="SVRI">
            <a:extLst>
              <a:ext uri="{FF2B5EF4-FFF2-40B4-BE49-F238E27FC236}">
                <a16:creationId xmlns:a16="http://schemas.microsoft.com/office/drawing/2014/main" id="{1B8CA1A5-F3D8-4931-9308-CB5BD1F7F0B7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13"/>
          <a:stretch>
            <a:fillRect/>
          </a:stretch>
        </p:blipFill>
        <p:spPr>
          <a:xfrm>
            <a:off x="3159868" y="5283291"/>
            <a:ext cx="1276350" cy="781050"/>
          </a:xfrm>
        </p:spPr>
      </p:pic>
      <p:pic>
        <p:nvPicPr>
          <p:cNvPr id="32" name="Picture Placeholder 31" descr="Kent State">
            <a:extLst>
              <a:ext uri="{FF2B5EF4-FFF2-40B4-BE49-F238E27FC236}">
                <a16:creationId xmlns:a16="http://schemas.microsoft.com/office/drawing/2014/main" id="{71D2B1AE-7FDA-4132-A38D-CC45DF01C12E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14"/>
          <a:stretch>
            <a:fillRect/>
          </a:stretch>
        </p:blipFill>
        <p:spPr>
          <a:xfrm>
            <a:off x="5725448" y="5180483"/>
            <a:ext cx="1119488" cy="986667"/>
          </a:xfrm>
        </p:spPr>
      </p:pic>
      <p:pic>
        <p:nvPicPr>
          <p:cNvPr id="34" name="Picture Placeholder 33" descr="Yolobe">
            <a:extLst>
              <a:ext uri="{FF2B5EF4-FFF2-40B4-BE49-F238E27FC236}">
                <a16:creationId xmlns:a16="http://schemas.microsoft.com/office/drawing/2014/main" id="{AEF7BEB4-9374-42D3-BEAB-1B872A0E9CF1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15"/>
          <a:stretch>
            <a:fillRect/>
          </a:stretch>
        </p:blipFill>
        <p:spPr>
          <a:xfrm>
            <a:off x="7760024" y="5344203"/>
            <a:ext cx="2047665" cy="668453"/>
          </a:xfrm>
        </p:spPr>
      </p:pic>
      <p:pic>
        <p:nvPicPr>
          <p:cNvPr id="15" name="Picture 2" descr="University of Texas at El Paso (UTEP) logo ">
            <a:extLst>
              <a:ext uri="{FF2B5EF4-FFF2-40B4-BE49-F238E27FC236}">
                <a16:creationId xmlns:a16="http://schemas.microsoft.com/office/drawing/2014/main" id="{18B9155D-AAFF-4E69-AC19-BDD48A8B4E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25" y="4904443"/>
            <a:ext cx="1388733" cy="138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michigan stat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66" y="3544542"/>
            <a:ext cx="1384510" cy="13845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7048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6601B0-BD3C-4434-A199-1C5E27876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65" y="266868"/>
            <a:ext cx="8864535" cy="768066"/>
          </a:xfrm>
        </p:spPr>
        <p:txBody>
          <a:bodyPr>
            <a:normAutofit/>
          </a:bodyPr>
          <a:lstStyle/>
          <a:p>
            <a:r>
              <a:rPr lang="en-US" dirty="0"/>
              <a:t>Acknowledgement &amp; Disclaimer: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652E9F-4483-4179-9DE1-1C9F8BC272D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5194767" cy="4143229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en-US" dirty="0"/>
              <a:t>The contents of this presentation were developed under a grant, the Vocational Rehabilitation Technical Assistance Center for Quality Employment, H264K200003, from the U.S. Department of Education.</a:t>
            </a:r>
          </a:p>
          <a:p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0B41677-0597-49F8-8E99-D917E438E3E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30966" y="1739900"/>
            <a:ext cx="5194767" cy="4143229"/>
          </a:xfrm>
        </p:spPr>
        <p:txBody>
          <a:bodyPr/>
          <a:lstStyle/>
          <a:p>
            <a:pPr indent="0">
              <a:buNone/>
            </a:pPr>
            <a:r>
              <a:rPr lang="en-US" dirty="0"/>
              <a:t>However, those contents do not necessarily represent the policy of the U.S. Department of Education, and you should not assume endorsement by the Federal government. </a:t>
            </a:r>
          </a:p>
          <a:p>
            <a:endParaRPr lang="en-US" dirty="0"/>
          </a:p>
        </p:txBody>
      </p:sp>
      <p:pic>
        <p:nvPicPr>
          <p:cNvPr id="3" name="Picture 2" descr="decorative">
            <a:extLst>
              <a:ext uri="{FF2B5EF4-FFF2-40B4-BE49-F238E27FC236}">
                <a16:creationId xmlns:a16="http://schemas.microsoft.com/office/drawing/2014/main" id="{7210D2C4-A1F4-425E-9B5E-6BF9708B9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19531">
            <a:off x="8973392" y="4128345"/>
            <a:ext cx="2404898" cy="240489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460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04692-06CC-45BE-888C-629253906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Presentation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2EE38-64FF-4C91-AEA0-96E53A0B747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0746610" cy="414322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Reasons for Job Retention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Universal design principles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effectLst/>
                <a:ea typeface="Times New Roman" panose="02020603050405020304" pitchFamily="18" charset="0"/>
              </a:rPr>
              <a:t>Workplace modification and accommodation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ea typeface="Times New Roman" panose="02020603050405020304" pitchFamily="18" charset="0"/>
              </a:rPr>
              <a:t>N</a:t>
            </a:r>
            <a:r>
              <a:rPr lang="en-US" sz="3600" dirty="0">
                <a:effectLst/>
                <a:ea typeface="Times New Roman" panose="02020603050405020304" pitchFamily="18" charset="0"/>
              </a:rPr>
              <a:t>atural support and culture of the workplace</a:t>
            </a:r>
          </a:p>
          <a:p>
            <a:pPr>
              <a:lnSpc>
                <a:spcPct val="150000"/>
              </a:lnSpc>
            </a:pPr>
            <a:r>
              <a:rPr lang="en-US" sz="3600" dirty="0">
                <a:ea typeface="Times New Roman" panose="02020603050405020304" pitchFamily="18" charset="0"/>
              </a:rPr>
              <a:t>D</a:t>
            </a:r>
            <a:r>
              <a:rPr lang="en-US" sz="3600" dirty="0">
                <a:effectLst/>
                <a:ea typeface="Times New Roman" panose="02020603050405020304" pitchFamily="18" charset="0"/>
              </a:rPr>
              <a:t>iversity management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016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A82E5-5AB0-4252-BD6D-5E67AE9CE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CC128-B72D-46B5-9147-DA228B6798E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0843021" cy="414322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Why do workers decide to quit their jobs? </a:t>
            </a:r>
          </a:p>
          <a:p>
            <a:pPr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If a worker isn’t quitting to go to a different job (e.g., choosing unemployment), do his/her reasons for leaving differ from those workers who leave for a different job? If so, in what way?</a:t>
            </a:r>
          </a:p>
          <a:p>
            <a:pPr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What are some strategies that you have put into place to retain employees?</a:t>
            </a:r>
          </a:p>
        </p:txBody>
      </p:sp>
    </p:spTree>
    <p:extLst>
      <p:ext uri="{BB962C8B-B14F-4D97-AF65-F5344CB8AC3E}">
        <p14:creationId xmlns:p14="http://schemas.microsoft.com/office/powerpoint/2010/main" val="3611744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5FCC3-22E5-486E-AAC2-EF53C16B9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Job retention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D6659-2B9A-4426-A114-F938E785564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0727274" cy="4578807"/>
          </a:xfrm>
        </p:spPr>
        <p:txBody>
          <a:bodyPr>
            <a:normAutofit lnSpcReduction="10000"/>
          </a:bodyPr>
          <a:lstStyle/>
          <a:p>
            <a:r>
              <a:rPr lang="en-US" b="1" i="0" dirty="0">
                <a:solidFill>
                  <a:srgbClr val="011D29"/>
                </a:solidFill>
                <a:effectLst/>
                <a:latin typeface="Headline"/>
              </a:rPr>
              <a:t>Onboarding and training</a:t>
            </a:r>
          </a:p>
          <a:p>
            <a:pPr lvl="1"/>
            <a:r>
              <a:rPr lang="en-US" b="0" i="0" dirty="0">
                <a:solidFill>
                  <a:srgbClr val="011D29"/>
                </a:solidFill>
                <a:effectLst/>
                <a:latin typeface="Text"/>
              </a:rPr>
              <a:t>Onboarding issues are primarily rooted in unrealistic job portrayals during the interview stage</a:t>
            </a:r>
          </a:p>
          <a:p>
            <a:pPr lvl="1"/>
            <a:r>
              <a:rPr lang="en-US" b="0" i="0" dirty="0">
                <a:solidFill>
                  <a:srgbClr val="011D29"/>
                </a:solidFill>
                <a:effectLst/>
                <a:latin typeface="Text"/>
              </a:rPr>
              <a:t>When it comes to training, simply offering opportunities and investing in the development of your staff puts you ahead of the game</a:t>
            </a:r>
          </a:p>
          <a:p>
            <a:r>
              <a:rPr lang="en-US" dirty="0">
                <a:solidFill>
                  <a:srgbClr val="011D29"/>
                </a:solidFill>
                <a:latin typeface="Text"/>
              </a:rPr>
              <a:t>Flexibility</a:t>
            </a:r>
          </a:p>
          <a:p>
            <a:pPr lvl="1"/>
            <a:r>
              <a:rPr lang="en-US" b="0" dirty="0">
                <a:solidFill>
                  <a:srgbClr val="011D29"/>
                </a:solidFill>
                <a:latin typeface="Text"/>
              </a:rPr>
              <a:t>As it relates to work schedules, making </a:t>
            </a:r>
            <a:r>
              <a:rPr lang="en-US" b="0" i="0" dirty="0">
                <a:solidFill>
                  <a:srgbClr val="011D29"/>
                </a:solidFill>
                <a:effectLst/>
                <a:latin typeface="Text"/>
              </a:rPr>
              <a:t>appointments, or life events</a:t>
            </a:r>
          </a:p>
          <a:p>
            <a:pPr lvl="1"/>
            <a:r>
              <a:rPr lang="en-US" b="0" dirty="0">
                <a:solidFill>
                  <a:srgbClr val="011D29"/>
                </a:solidFill>
                <a:latin typeface="Text"/>
              </a:rPr>
              <a:t>Identify areas where it is possible to be flexible and maximize those efforts</a:t>
            </a:r>
          </a:p>
          <a:p>
            <a:r>
              <a:rPr lang="en-US" i="0" dirty="0">
                <a:solidFill>
                  <a:srgbClr val="011D29"/>
                </a:solidFill>
                <a:effectLst/>
                <a:latin typeface="Text"/>
              </a:rPr>
              <a:t>Financial considerations</a:t>
            </a:r>
          </a:p>
          <a:p>
            <a:pPr lvl="1"/>
            <a:r>
              <a:rPr lang="en-US" b="0" i="0" dirty="0">
                <a:solidFill>
                  <a:srgbClr val="011D29"/>
                </a:solidFill>
                <a:effectLst/>
                <a:latin typeface="Text"/>
              </a:rPr>
              <a:t> Compensation influences retention, but usually in combination with employee perceptions of onboarding/training and flexibility</a:t>
            </a:r>
            <a:endParaRPr lang="en-US" dirty="0">
              <a:solidFill>
                <a:srgbClr val="011D29"/>
              </a:solidFill>
              <a:latin typeface="Text"/>
            </a:endParaRPr>
          </a:p>
          <a:p>
            <a:pPr lvl="1"/>
            <a:r>
              <a:rPr lang="en-US" b="1" dirty="0">
                <a:solidFill>
                  <a:srgbClr val="011D29"/>
                </a:solidFill>
                <a:latin typeface="Headline"/>
              </a:rPr>
              <a:t>More money alone helps retain workers, but greatest effect is when employees feel employers are willing to work with them</a:t>
            </a:r>
          </a:p>
          <a:p>
            <a:pPr lvl="2"/>
            <a:endParaRPr lang="en-US" b="1" i="0" dirty="0">
              <a:solidFill>
                <a:srgbClr val="011D29"/>
              </a:solidFill>
              <a:effectLst/>
              <a:latin typeface="Headlin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437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E5C8E-414C-4014-BC5D-646FA8988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Job retention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3B70A-D56D-40D1-866A-153751F1BD4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81192" y="1717821"/>
            <a:ext cx="11029616" cy="414322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Work-life balance</a:t>
            </a:r>
          </a:p>
          <a:p>
            <a:pPr lvl="1"/>
            <a:r>
              <a:rPr lang="en-US" b="0" dirty="0"/>
              <a:t>Checking in with employees regarding this balance can at least help employees feel like their employer cares about them</a:t>
            </a:r>
          </a:p>
          <a:p>
            <a:pPr lvl="1"/>
            <a:r>
              <a:rPr lang="en-US" b="0" dirty="0"/>
              <a:t>Consider options related to flexibility to assist employees in managing their life situation</a:t>
            </a:r>
          </a:p>
          <a:p>
            <a:r>
              <a:rPr lang="en-US" dirty="0"/>
              <a:t>Effective managers</a:t>
            </a:r>
          </a:p>
          <a:p>
            <a:pPr lvl="1"/>
            <a:r>
              <a:rPr lang="en-US" b="0" dirty="0"/>
              <a:t>Poor management can disrupt or limit productivity in the workplace</a:t>
            </a:r>
          </a:p>
          <a:p>
            <a:pPr lvl="1"/>
            <a:r>
              <a:rPr lang="en-US" b="0" dirty="0"/>
              <a:t>Managers need to manage rather than micromanage</a:t>
            </a:r>
          </a:p>
          <a:p>
            <a:r>
              <a:rPr lang="en-US" dirty="0"/>
              <a:t>Recognition</a:t>
            </a:r>
          </a:p>
          <a:p>
            <a:pPr lvl="1"/>
            <a:r>
              <a:rPr lang="en-US" b="0" dirty="0"/>
              <a:t>Poor management combined with lack of recognition results in high turn over</a:t>
            </a:r>
          </a:p>
          <a:p>
            <a:pPr lvl="1"/>
            <a:r>
              <a:rPr lang="en-US" b="0" dirty="0"/>
              <a:t>Identify ways to recognize employees either internally (opportunities for advancement) or externally (i.e., social media, recognition focused apps)</a:t>
            </a:r>
          </a:p>
        </p:txBody>
      </p:sp>
    </p:spTree>
    <p:extLst>
      <p:ext uri="{BB962C8B-B14F-4D97-AF65-F5344CB8AC3E}">
        <p14:creationId xmlns:p14="http://schemas.microsoft.com/office/powerpoint/2010/main" val="3057622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DIVIDENDVTI" val="4p8qRT6V"/>
  <p:tag name="MMPROD_NEXTUNIQUEID" val="10009"/>
  <p:tag name="ARTICULATE_SLIDE_COUNT" val="12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3 - &amp;quot;Vocational Rehabilitation Technical Assistance Center for Quality Employment&amp;quot;&quot;/&gt;&lt;property id=&quot;20307&quot; value=&quot;284&quot;/&gt;&lt;/object&gt;&lt;object type=&quot;3&quot; unique_id=&quot;10005&quot;&gt;&lt;property id=&quot;20148&quot; value=&quot;5&quot;/&gt;&lt;property id=&quot;20300&quot; value=&quot;Slide 4 - &amp;quot;Partners&amp;quot;&quot;/&gt;&lt;property id=&quot;20307&quot; value=&quot;287&quot;/&gt;&lt;/object&gt;&lt;object type=&quot;3&quot; unique_id=&quot;10006&quot;&gt;&lt;property id=&quot;20148&quot; value=&quot;5&quot;/&gt;&lt;property id=&quot;20300&quot; value=&quot;Slide 5 - &amp;quot;Acknowledgement &amp;amp; Disclaimer:&amp;quot;&quot;/&gt;&lt;property id=&quot;20307&quot; value=&quot;286&quot;/&gt;&lt;/object&gt;&lt;object type=&quot;3&quot; unique_id=&quot;10007&quot;&gt;&lt;property id=&quot;20148&quot; value=&quot;5&quot;/&gt;&lt;property id=&quot;20300&quot; value=&quot;Slide 6 - &amp;quot;Learning Objectives&amp;quot;&quot;/&gt;&lt;property id=&quot;20307&quot; value=&quot;288&quot;/&gt;&lt;/object&gt;&lt;object type=&quot;3&quot; unique_id=&quot;10008&quot;&gt;&lt;property id=&quot;20148&quot; value=&quot;5&quot;/&gt;&lt;property id=&quot;20300&quot; value=&quot;Slide 7 - &amp;quot;Section Introduction&amp;quot;&quot;/&gt;&lt;property id=&quot;20307&quot; value=&quot;289&quot;/&gt;&lt;/object&gt;&lt;object type=&quot;3&quot; unique_id=&quot;10009&quot;&gt;&lt;property id=&quot;20148&quot; value=&quot;5&quot;/&gt;&lt;property id=&quot;20300&quot; value=&quot;Slide 8 - &amp;quot;Slide Title&amp;quot;&quot;/&gt;&lt;property id=&quot;20307&quot; value=&quot;290&quot;/&gt;&lt;/object&gt;&lt;object type=&quot;3&quot; unique_id=&quot;10011&quot;&gt;&lt;property id=&quot;20148&quot; value=&quot;5&quot;/&gt;&lt;property id=&quot;20300&quot; value=&quot;Slide 12 - &amp;quot;Thank you!&amp;quot;&quot;/&gt;&lt;property id=&quot;20307&quot; value=&quot;292&quot;/&gt;&lt;/object&gt;&lt;object type=&quot;3&quot; unique_id=&quot;10078&quot;&gt;&lt;property id=&quot;20148&quot; value=&quot;5&quot;/&gt;&lt;property id=&quot;20300&quot; value=&quot;Slide 1 - &amp;quot;Add a medium Presentation Title&amp;quot;&quot;/&gt;&lt;property id=&quot;20307&quot; value=&quot;293&quot;/&gt;&lt;/object&gt;&lt;object type=&quot;3&quot; unique_id=&quot;10127&quot;&gt;&lt;property id=&quot;20148&quot; value=&quot;5&quot;/&gt;&lt;property id=&quot;20300&quot; value=&quot;Slide 10 - &amp;quot;Slide Title 2&amp;quot;&quot;/&gt;&lt;property id=&quot;20307&quot; value=&quot;294&quot;/&gt;&lt;/object&gt;&lt;object type=&quot;3&quot; unique_id=&quot;10130&quot;&gt;&lt;property id=&quot;20148&quot; value=&quot;5&quot;/&gt;&lt;property id=&quot;20300&quot; value=&quot;Slide 2 - &amp;quot;Presented by&amp;quot;&quot;/&gt;&lt;property id=&quot;20307&quot; value=&quot;298&quot;/&gt;&lt;/object&gt;&lt;object type=&quot;3&quot; unique_id=&quot;10131&quot;&gt;&lt;property id=&quot;20148&quot; value=&quot;5&quot;/&gt;&lt;property id=&quot;20300&quot; value=&quot;Slide 9 - &amp;quot;Another Slide Title&amp;quot;&quot;/&gt;&lt;property id=&quot;20307&quot; value=&quot;296&quot;/&gt;&lt;/object&gt;&lt;object type=&quot;3&quot; unique_id=&quot;10132&quot;&gt;&lt;property id=&quot;20148&quot; value=&quot;5&quot;/&gt;&lt;property id=&quot;20300&quot; value=&quot;Slide 11 - &amp;quot;Slide Chart&amp;quot;&quot;/&gt;&lt;property id=&quot;20307&quot; value=&quot;297&quot;/&gt;&lt;/object&gt;&lt;/object&gt;&lt;object type=&quot;8&quot; unique_id=&quot;10022&quot;&gt;&lt;/object&gt;&lt;/object&gt;&lt;/database&gt;"/>
  <p:tag name="ARTICULATE_PROJECT_OPEN" val="0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videndVTI">
  <a:themeElements>
    <a:clrScheme name="QE-TA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B2242"/>
      </a:accent1>
      <a:accent2>
        <a:srgbClr val="F25C4B"/>
      </a:accent2>
      <a:accent3>
        <a:srgbClr val="E6E45B"/>
      </a:accent3>
      <a:accent4>
        <a:srgbClr val="F9FAFA"/>
      </a:accent4>
      <a:accent5>
        <a:srgbClr val="5EC4B6"/>
      </a:accent5>
      <a:accent6>
        <a:srgbClr val="0F546C"/>
      </a:accent6>
      <a:hlink>
        <a:srgbClr val="0563C1"/>
      </a:hlink>
      <a:folHlink>
        <a:srgbClr val="954F7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926172A7ED0A4F815F43952DAF6B4F" ma:contentTypeVersion="13" ma:contentTypeDescription="Create a new document." ma:contentTypeScope="" ma:versionID="4af7653769c9abc6a315648149f25e7e">
  <xsd:schema xmlns:xsd="http://www.w3.org/2001/XMLSchema" xmlns:xs="http://www.w3.org/2001/XMLSchema" xmlns:p="http://schemas.microsoft.com/office/2006/metadata/properties" xmlns:ns2="0990cdb9-f995-41dd-9d0d-56b0e19f4525" xmlns:ns3="069d4a7d-95f2-44ec-b11e-f3833df40b92" targetNamespace="http://schemas.microsoft.com/office/2006/metadata/properties" ma:root="true" ma:fieldsID="f9983a4b3e1996b5bc680c7cc620c0ac" ns2:_="" ns3:_="">
    <xsd:import namespace="0990cdb9-f995-41dd-9d0d-56b0e19f4525"/>
    <xsd:import namespace="069d4a7d-95f2-44ec-b11e-f3833df40b9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0cdb9-f995-41dd-9d0d-56b0e19f45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9d4a7d-95f2-44ec-b11e-f3833df40b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069d4a7d-95f2-44ec-b11e-f3833df40b92" xsi:nil="true"/>
  </documentManagement>
</p:properties>
</file>

<file path=customXml/itemProps1.xml><?xml version="1.0" encoding="utf-8"?>
<ds:datastoreItem xmlns:ds="http://schemas.openxmlformats.org/officeDocument/2006/customXml" ds:itemID="{5C73996C-FC69-495E-806B-445110F80F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90cdb9-f995-41dd-9d0d-56b0e19f4525"/>
    <ds:schemaRef ds:uri="069d4a7d-95f2-44ec-b11e-f3833df40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8C6403A-684A-431F-8F36-A24C99E286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455B2D-BAB7-438A-85DA-0266A24CB79F}">
  <ds:schemaRefs>
    <ds:schemaRef ds:uri="http://purl.org/dc/elements/1.1/"/>
    <ds:schemaRef ds:uri="069d4a7d-95f2-44ec-b11e-f3833df40b92"/>
    <ds:schemaRef ds:uri="http://schemas.microsoft.com/office/2006/metadata/properties"/>
    <ds:schemaRef ds:uri="0990cdb9-f995-41dd-9d0d-56b0e19f4525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7715</TotalTime>
  <Words>994</Words>
  <Application>Microsoft Office PowerPoint</Application>
  <PresentationFormat>Widescreen</PresentationFormat>
  <Paragraphs>129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Arial</vt:lpstr>
      <vt:lpstr>Calibri</vt:lpstr>
      <vt:lpstr>Century Gothic</vt:lpstr>
      <vt:lpstr>Courier New</vt:lpstr>
      <vt:lpstr>Franklin Gothic Book</vt:lpstr>
      <vt:lpstr>Headline</vt:lpstr>
      <vt:lpstr>Roboto</vt:lpstr>
      <vt:lpstr>Text</vt:lpstr>
      <vt:lpstr>Times New Roman</vt:lpstr>
      <vt:lpstr>Verdana</vt:lpstr>
      <vt:lpstr>Wingdings 2</vt:lpstr>
      <vt:lpstr>DividendVTI</vt:lpstr>
      <vt:lpstr>Increasing Job Retention of Employees both with and without disabilities</vt:lpstr>
      <vt:lpstr>Presented by</vt:lpstr>
      <vt:lpstr>Vocational Rehabilitation Technical Assistance Center for Quality Employment</vt:lpstr>
      <vt:lpstr>Partners</vt:lpstr>
      <vt:lpstr>Acknowledgement &amp; Disclaimer:</vt:lpstr>
      <vt:lpstr>Presentation Overview</vt:lpstr>
      <vt:lpstr>Questions</vt:lpstr>
      <vt:lpstr>Job retention</vt:lpstr>
      <vt:lpstr>Job retention (cont.)</vt:lpstr>
      <vt:lpstr>Increasing Employee Retention</vt:lpstr>
      <vt:lpstr>Universal Design in the Workplace</vt:lpstr>
      <vt:lpstr>Universal Design in the Workplace  For Employees </vt:lpstr>
      <vt:lpstr>Workplace modification</vt:lpstr>
      <vt:lpstr>Workplace integration</vt:lpstr>
      <vt:lpstr>Natural Supports</vt:lpstr>
      <vt:lpstr>Diversity management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Lorem Ipsum</dc:title>
  <dc:creator>Claudio Moya</dc:creator>
  <cp:lastModifiedBy>TIMOTHY N TANSEY</cp:lastModifiedBy>
  <cp:revision>546</cp:revision>
  <dcterms:created xsi:type="dcterms:W3CDTF">2020-12-13T15:46:43Z</dcterms:created>
  <dcterms:modified xsi:type="dcterms:W3CDTF">2022-03-04T03:54:14Z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0x01010094926172A7ED0A4F815F43952DAF6B4F</vt:lpwstr>
  </property>
  <property fmtid="{D5CDD505-2E9C-101B-9397-08002B2CF9AE}" pid="3" name="ArticulateGUID">
    <vt:lpwstr>A172C739-D7D5-4B30-8F2B-90E7EF8DC9E0</vt:lpwstr>
  </property>
  <property fmtid="{D5CDD505-2E9C-101B-9397-08002B2CF9AE}" pid="4" name="ArticulatePath">
    <vt:lpwstr>QE-Template</vt:lpwstr>
  </property>
</Properties>
</file>