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20.xml" ContentType="application/vnd.openxmlformats-officedocument.presentationml.tags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31"/>
  </p:notesMasterIdLst>
  <p:sldIdLst>
    <p:sldId id="293" r:id="rId5"/>
    <p:sldId id="298" r:id="rId6"/>
    <p:sldId id="284" r:id="rId7"/>
    <p:sldId id="287" r:id="rId8"/>
    <p:sldId id="286" r:id="rId9"/>
    <p:sldId id="299" r:id="rId10"/>
    <p:sldId id="760" r:id="rId11"/>
    <p:sldId id="785" r:id="rId12"/>
    <p:sldId id="786" r:id="rId13"/>
    <p:sldId id="788" r:id="rId14"/>
    <p:sldId id="789" r:id="rId15"/>
    <p:sldId id="790" r:id="rId16"/>
    <p:sldId id="791" r:id="rId17"/>
    <p:sldId id="794" r:id="rId18"/>
    <p:sldId id="795" r:id="rId19"/>
    <p:sldId id="796" r:id="rId20"/>
    <p:sldId id="797" r:id="rId21"/>
    <p:sldId id="798" r:id="rId22"/>
    <p:sldId id="799" r:id="rId23"/>
    <p:sldId id="800" r:id="rId24"/>
    <p:sldId id="801" r:id="rId25"/>
    <p:sldId id="802" r:id="rId26"/>
    <p:sldId id="805" r:id="rId27"/>
    <p:sldId id="806" r:id="rId28"/>
    <p:sldId id="804" r:id="rId29"/>
    <p:sldId id="292" r:id="rId30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518668-DC8B-4801-8A25-AD147DF12D6A}" v="1" dt="2022-03-04T01:42:53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40" autoAdjust="0"/>
    <p:restoredTop sz="86427" autoAdjust="0"/>
  </p:normalViewPr>
  <p:slideViewPr>
    <p:cSldViewPr snapToGrid="0">
      <p:cViewPr varScale="1">
        <p:scale>
          <a:sx n="35" d="100"/>
          <a:sy n="35" d="100"/>
        </p:scale>
        <p:origin x="176" y="14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gs" Target="tags/tag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N TANSEY" userId="13ba9b6f-03cd-4829-96ee-388f075b758f" providerId="ADAL" clId="{43518668-DC8B-4801-8A25-AD147DF12D6A}"/>
    <pc:docChg chg="undo custSel addSld delSld modSld sldOrd">
      <pc:chgData name="TIMOTHY N TANSEY" userId="13ba9b6f-03cd-4829-96ee-388f075b758f" providerId="ADAL" clId="{43518668-DC8B-4801-8A25-AD147DF12D6A}" dt="2022-03-04T02:11:48.318" v="2399" actId="20577"/>
      <pc:docMkLst>
        <pc:docMk/>
      </pc:docMkLst>
      <pc:sldChg chg="modSp mod">
        <pc:chgData name="TIMOTHY N TANSEY" userId="13ba9b6f-03cd-4829-96ee-388f075b758f" providerId="ADAL" clId="{43518668-DC8B-4801-8A25-AD147DF12D6A}" dt="2022-03-04T02:11:48.318" v="2399" actId="20577"/>
        <pc:sldMkLst>
          <pc:docMk/>
          <pc:sldMk cId="1587828094" sldId="293"/>
        </pc:sldMkLst>
        <pc:spChg chg="mod">
          <ac:chgData name="TIMOTHY N TANSEY" userId="13ba9b6f-03cd-4829-96ee-388f075b758f" providerId="ADAL" clId="{43518668-DC8B-4801-8A25-AD147DF12D6A}" dt="2022-03-04T02:11:48.318" v="2399" actId="20577"/>
          <ac:spMkLst>
            <pc:docMk/>
            <pc:sldMk cId="1587828094" sldId="293"/>
            <ac:spMk id="2" creationId="{34D14A6C-ACBF-45EA-9DF2-A56FED38EC17}"/>
          </ac:spMkLst>
        </pc:spChg>
      </pc:sldChg>
      <pc:sldChg chg="modSp mod">
        <pc:chgData name="TIMOTHY N TANSEY" userId="13ba9b6f-03cd-4829-96ee-388f075b758f" providerId="ADAL" clId="{43518668-DC8B-4801-8A25-AD147DF12D6A}" dt="2022-03-04T02:09:37.867" v="2230" actId="179"/>
        <pc:sldMkLst>
          <pc:docMk/>
          <pc:sldMk cId="2201016298" sldId="299"/>
        </pc:sldMkLst>
        <pc:spChg chg="mod">
          <ac:chgData name="TIMOTHY N TANSEY" userId="13ba9b6f-03cd-4829-96ee-388f075b758f" providerId="ADAL" clId="{43518668-DC8B-4801-8A25-AD147DF12D6A}" dt="2022-03-04T02:09:37.867" v="2230" actId="179"/>
          <ac:spMkLst>
            <pc:docMk/>
            <pc:sldMk cId="2201016298" sldId="299"/>
            <ac:spMk id="3" creationId="{CBA2EE38-64FF-4C91-AEA0-96E53A0B747C}"/>
          </ac:spMkLst>
        </pc:spChg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555986413" sldId="300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2850032764" sldId="301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190916254" sldId="302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609365498" sldId="303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2146185083" sldId="304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513325859" sldId="305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2878827198" sldId="306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4216889979" sldId="307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75025435" sldId="308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2681355708" sldId="309"/>
        </pc:sldMkLst>
      </pc:sldChg>
      <pc:sldChg chg="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3486588515" sldId="310"/>
        </pc:sldMkLst>
      </pc:sldChg>
      <pc:sldChg chg="modSp add mod">
        <pc:chgData name="TIMOTHY N TANSEY" userId="13ba9b6f-03cd-4829-96ee-388f075b758f" providerId="ADAL" clId="{43518668-DC8B-4801-8A25-AD147DF12D6A}" dt="2022-03-04T01:44:56.725" v="82" actId="114"/>
        <pc:sldMkLst>
          <pc:docMk/>
          <pc:sldMk cId="1758166377" sldId="760"/>
        </pc:sldMkLst>
        <pc:spChg chg="mod">
          <ac:chgData name="TIMOTHY N TANSEY" userId="13ba9b6f-03cd-4829-96ee-388f075b758f" providerId="ADAL" clId="{43518668-DC8B-4801-8A25-AD147DF12D6A}" dt="2022-03-04T01:43:23.761" v="30" actId="14100"/>
          <ac:spMkLst>
            <pc:docMk/>
            <pc:sldMk cId="1758166377" sldId="760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44:56.725" v="82" actId="114"/>
          <ac:spMkLst>
            <pc:docMk/>
            <pc:sldMk cId="1758166377" sldId="760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45:18.229" v="115" actId="6549"/>
        <pc:sldMkLst>
          <pc:docMk/>
          <pc:sldMk cId="94831164" sldId="785"/>
        </pc:sldMkLst>
        <pc:spChg chg="mod">
          <ac:chgData name="TIMOTHY N TANSEY" userId="13ba9b6f-03cd-4829-96ee-388f075b758f" providerId="ADAL" clId="{43518668-DC8B-4801-8A25-AD147DF12D6A}" dt="2022-03-04T01:45:18.229" v="115" actId="6549"/>
          <ac:spMkLst>
            <pc:docMk/>
            <pc:sldMk cId="94831164" sldId="785"/>
            <ac:spMk id="3" creationId="{F19E0265-BF84-421A-98B2-3FE91A601933}"/>
          </ac:spMkLst>
        </pc:spChg>
      </pc:sldChg>
      <pc:sldChg chg="modSp add mod">
        <pc:chgData name="TIMOTHY N TANSEY" userId="13ba9b6f-03cd-4829-96ee-388f075b758f" providerId="ADAL" clId="{43518668-DC8B-4801-8A25-AD147DF12D6A}" dt="2022-03-04T01:48:45.467" v="348" actId="14100"/>
        <pc:sldMkLst>
          <pc:docMk/>
          <pc:sldMk cId="3926283655" sldId="786"/>
        </pc:sldMkLst>
        <pc:spChg chg="mod">
          <ac:chgData name="TIMOTHY N TANSEY" userId="13ba9b6f-03cd-4829-96ee-388f075b758f" providerId="ADAL" clId="{43518668-DC8B-4801-8A25-AD147DF12D6A}" dt="2022-03-04T01:45:35.269" v="116"/>
          <ac:spMkLst>
            <pc:docMk/>
            <pc:sldMk cId="3926283655" sldId="786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48:45.467" v="348" actId="14100"/>
          <ac:spMkLst>
            <pc:docMk/>
            <pc:sldMk cId="3926283655" sldId="786"/>
            <ac:spMk id="5" creationId="{C5FE483A-76A5-404C-8ECC-E11AEA1D5E5C}"/>
          </ac:spMkLst>
        </pc:spChg>
      </pc:sldChg>
      <pc:sldChg chg="modSp add del mod">
        <pc:chgData name="TIMOTHY N TANSEY" userId="13ba9b6f-03cd-4829-96ee-388f075b758f" providerId="ADAL" clId="{43518668-DC8B-4801-8A25-AD147DF12D6A}" dt="2022-03-04T01:49:29.286" v="394" actId="47"/>
        <pc:sldMkLst>
          <pc:docMk/>
          <pc:sldMk cId="2247022117" sldId="787"/>
        </pc:sldMkLst>
        <pc:spChg chg="mod">
          <ac:chgData name="TIMOTHY N TANSEY" userId="13ba9b6f-03cd-4829-96ee-388f075b758f" providerId="ADAL" clId="{43518668-DC8B-4801-8A25-AD147DF12D6A}" dt="2022-03-04T01:48:18.634" v="345"/>
          <ac:spMkLst>
            <pc:docMk/>
            <pc:sldMk cId="2247022117" sldId="787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49:19.696" v="393" actId="6549"/>
          <ac:spMkLst>
            <pc:docMk/>
            <pc:sldMk cId="2247022117" sldId="787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50:02.152" v="428" actId="20577"/>
        <pc:sldMkLst>
          <pc:docMk/>
          <pc:sldMk cId="2133529254" sldId="788"/>
        </pc:sldMkLst>
        <pc:spChg chg="mod">
          <ac:chgData name="TIMOTHY N TANSEY" userId="13ba9b6f-03cd-4829-96ee-388f075b758f" providerId="ADAL" clId="{43518668-DC8B-4801-8A25-AD147DF12D6A}" dt="2022-03-04T01:49:01.214" v="390" actId="20577"/>
          <ac:spMkLst>
            <pc:docMk/>
            <pc:sldMk cId="2133529254" sldId="788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0:02.152" v="428" actId="20577"/>
          <ac:spMkLst>
            <pc:docMk/>
            <pc:sldMk cId="2133529254" sldId="788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50:53.814" v="458" actId="20577"/>
        <pc:sldMkLst>
          <pc:docMk/>
          <pc:sldMk cId="3547972900" sldId="789"/>
        </pc:sldMkLst>
        <pc:spChg chg="mod">
          <ac:chgData name="TIMOTHY N TANSEY" userId="13ba9b6f-03cd-4829-96ee-388f075b758f" providerId="ADAL" clId="{43518668-DC8B-4801-8A25-AD147DF12D6A}" dt="2022-03-04T01:49:49.602" v="426" actId="20577"/>
          <ac:spMkLst>
            <pc:docMk/>
            <pc:sldMk cId="3547972900" sldId="789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0:53.814" v="458" actId="20577"/>
          <ac:spMkLst>
            <pc:docMk/>
            <pc:sldMk cId="3547972900" sldId="789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51:16.258" v="486" actId="5793"/>
        <pc:sldMkLst>
          <pc:docMk/>
          <pc:sldMk cId="2175659395" sldId="790"/>
        </pc:sldMkLst>
        <pc:spChg chg="mod">
          <ac:chgData name="TIMOTHY N TANSEY" userId="13ba9b6f-03cd-4829-96ee-388f075b758f" providerId="ADAL" clId="{43518668-DC8B-4801-8A25-AD147DF12D6A}" dt="2022-03-04T01:51:02.523" v="482" actId="20577"/>
          <ac:spMkLst>
            <pc:docMk/>
            <pc:sldMk cId="2175659395" sldId="790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1:16.258" v="486" actId="5793"/>
          <ac:spMkLst>
            <pc:docMk/>
            <pc:sldMk cId="2175659395" sldId="790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52:05.931" v="553" actId="20577"/>
        <pc:sldMkLst>
          <pc:docMk/>
          <pc:sldMk cId="2818590182" sldId="791"/>
        </pc:sldMkLst>
        <pc:spChg chg="mod">
          <ac:chgData name="TIMOTHY N TANSEY" userId="13ba9b6f-03cd-4829-96ee-388f075b758f" providerId="ADAL" clId="{43518668-DC8B-4801-8A25-AD147DF12D6A}" dt="2022-03-04T01:52:05.931" v="553" actId="20577"/>
          <ac:spMkLst>
            <pc:docMk/>
            <pc:sldMk cId="2818590182" sldId="791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1:56.627" v="521" actId="6549"/>
          <ac:spMkLst>
            <pc:docMk/>
            <pc:sldMk cId="2818590182" sldId="791"/>
            <ac:spMk id="5" creationId="{C5FE483A-76A5-404C-8ECC-E11AEA1D5E5C}"/>
          </ac:spMkLst>
        </pc:spChg>
      </pc:sldChg>
      <pc:sldChg chg="add del">
        <pc:chgData name="TIMOTHY N TANSEY" userId="13ba9b6f-03cd-4829-96ee-388f075b758f" providerId="ADAL" clId="{43518668-DC8B-4801-8A25-AD147DF12D6A}" dt="2022-03-04T01:46:15.335" v="153" actId="47"/>
        <pc:sldMkLst>
          <pc:docMk/>
          <pc:sldMk cId="1846296019" sldId="792"/>
        </pc:sldMkLst>
      </pc:sldChg>
      <pc:sldChg chg="add del">
        <pc:chgData name="TIMOTHY N TANSEY" userId="13ba9b6f-03cd-4829-96ee-388f075b758f" providerId="ADAL" clId="{43518668-DC8B-4801-8A25-AD147DF12D6A}" dt="2022-03-04T01:46:15.335" v="153" actId="47"/>
        <pc:sldMkLst>
          <pc:docMk/>
          <pc:sldMk cId="1204827554" sldId="793"/>
        </pc:sldMkLst>
      </pc:sldChg>
      <pc:sldChg chg="modSp add mod">
        <pc:chgData name="TIMOTHY N TANSEY" userId="13ba9b6f-03cd-4829-96ee-388f075b758f" providerId="ADAL" clId="{43518668-DC8B-4801-8A25-AD147DF12D6A}" dt="2022-03-04T01:53:50.611" v="667" actId="20577"/>
        <pc:sldMkLst>
          <pc:docMk/>
          <pc:sldMk cId="2523955424" sldId="794"/>
        </pc:sldMkLst>
        <pc:spChg chg="mod">
          <ac:chgData name="TIMOTHY N TANSEY" userId="13ba9b6f-03cd-4829-96ee-388f075b758f" providerId="ADAL" clId="{43518668-DC8B-4801-8A25-AD147DF12D6A}" dt="2022-03-04T01:52:22.072" v="557" actId="20577"/>
          <ac:spMkLst>
            <pc:docMk/>
            <pc:sldMk cId="2523955424" sldId="794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3:50.611" v="667" actId="20577"/>
          <ac:spMkLst>
            <pc:docMk/>
            <pc:sldMk cId="2523955424" sldId="794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55:19.815" v="900" actId="20577"/>
        <pc:sldMkLst>
          <pc:docMk/>
          <pc:sldMk cId="3841047151" sldId="795"/>
        </pc:sldMkLst>
        <pc:spChg chg="mod">
          <ac:chgData name="TIMOTHY N TANSEY" userId="13ba9b6f-03cd-4829-96ee-388f075b758f" providerId="ADAL" clId="{43518668-DC8B-4801-8A25-AD147DF12D6A}" dt="2022-03-04T01:54:06.752" v="696" actId="20577"/>
          <ac:spMkLst>
            <pc:docMk/>
            <pc:sldMk cId="3841047151" sldId="795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5:19.815" v="900" actId="20577"/>
          <ac:spMkLst>
            <pc:docMk/>
            <pc:sldMk cId="3841047151" sldId="795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1:57:56.376" v="1302" actId="20577"/>
        <pc:sldMkLst>
          <pc:docMk/>
          <pc:sldMk cId="1929671962" sldId="796"/>
        </pc:sldMkLst>
        <pc:spChg chg="mod">
          <ac:chgData name="TIMOTHY N TANSEY" userId="13ba9b6f-03cd-4829-96ee-388f075b758f" providerId="ADAL" clId="{43518668-DC8B-4801-8A25-AD147DF12D6A}" dt="2022-03-04T01:55:54.269" v="947" actId="5793"/>
          <ac:spMkLst>
            <pc:docMk/>
            <pc:sldMk cId="1929671962" sldId="796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7:56.376" v="1302" actId="20577"/>
          <ac:spMkLst>
            <pc:docMk/>
            <pc:sldMk cId="1929671962" sldId="796"/>
            <ac:spMk id="5" creationId="{C5FE483A-76A5-404C-8ECC-E11AEA1D5E5C}"/>
          </ac:spMkLst>
        </pc:spChg>
      </pc:sldChg>
      <pc:sldChg chg="delSp modSp add mod">
        <pc:chgData name="TIMOTHY N TANSEY" userId="13ba9b6f-03cd-4829-96ee-388f075b758f" providerId="ADAL" clId="{43518668-DC8B-4801-8A25-AD147DF12D6A}" dt="2022-03-04T01:59:08.347" v="1366" actId="20577"/>
        <pc:sldMkLst>
          <pc:docMk/>
          <pc:sldMk cId="60566222" sldId="797"/>
        </pc:sldMkLst>
        <pc:spChg chg="mod">
          <ac:chgData name="TIMOTHY N TANSEY" userId="13ba9b6f-03cd-4829-96ee-388f075b758f" providerId="ADAL" clId="{43518668-DC8B-4801-8A25-AD147DF12D6A}" dt="2022-03-04T01:58:10.326" v="1329" actId="20577"/>
          <ac:spMkLst>
            <pc:docMk/>
            <pc:sldMk cId="60566222" sldId="797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1:59:08.347" v="1366" actId="20577"/>
          <ac:spMkLst>
            <pc:docMk/>
            <pc:sldMk cId="60566222" sldId="797"/>
            <ac:spMk id="5" creationId="{C5FE483A-76A5-404C-8ECC-E11AEA1D5E5C}"/>
          </ac:spMkLst>
        </pc:spChg>
        <pc:picChg chg="del">
          <ac:chgData name="TIMOTHY N TANSEY" userId="13ba9b6f-03cd-4829-96ee-388f075b758f" providerId="ADAL" clId="{43518668-DC8B-4801-8A25-AD147DF12D6A}" dt="2022-03-04T01:58:23.560" v="1346" actId="478"/>
          <ac:picMkLst>
            <pc:docMk/>
            <pc:sldMk cId="60566222" sldId="797"/>
            <ac:picMk id="2" creationId="{00000000-0000-0000-0000-000000000000}"/>
          </ac:picMkLst>
        </pc:picChg>
      </pc:sldChg>
      <pc:sldChg chg="modSp add mod">
        <pc:chgData name="TIMOTHY N TANSEY" userId="13ba9b6f-03cd-4829-96ee-388f075b758f" providerId="ADAL" clId="{43518668-DC8B-4801-8A25-AD147DF12D6A}" dt="2022-03-04T02:01:25.079" v="1596" actId="6549"/>
        <pc:sldMkLst>
          <pc:docMk/>
          <pc:sldMk cId="3178233376" sldId="798"/>
        </pc:sldMkLst>
        <pc:spChg chg="mod">
          <ac:chgData name="TIMOTHY N TANSEY" userId="13ba9b6f-03cd-4829-96ee-388f075b758f" providerId="ADAL" clId="{43518668-DC8B-4801-8A25-AD147DF12D6A}" dt="2022-03-04T02:00:06.659" v="1408" actId="20577"/>
          <ac:spMkLst>
            <pc:docMk/>
            <pc:sldMk cId="3178233376" sldId="798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1:25.079" v="1596" actId="6549"/>
          <ac:spMkLst>
            <pc:docMk/>
            <pc:sldMk cId="3178233376" sldId="798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2:01:54.471" v="1666" actId="20577"/>
        <pc:sldMkLst>
          <pc:docMk/>
          <pc:sldMk cId="3746001552" sldId="799"/>
        </pc:sldMkLst>
        <pc:spChg chg="mod">
          <ac:chgData name="TIMOTHY N TANSEY" userId="13ba9b6f-03cd-4829-96ee-388f075b758f" providerId="ADAL" clId="{43518668-DC8B-4801-8A25-AD147DF12D6A}" dt="2022-03-04T02:01:45.353" v="1663" actId="20577"/>
          <ac:spMkLst>
            <pc:docMk/>
            <pc:sldMk cId="3746001552" sldId="799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1:54.471" v="1666" actId="20577"/>
          <ac:spMkLst>
            <pc:docMk/>
            <pc:sldMk cId="3746001552" sldId="799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2:02:25.774" v="1678" actId="20577"/>
        <pc:sldMkLst>
          <pc:docMk/>
          <pc:sldMk cId="3966456692" sldId="800"/>
        </pc:sldMkLst>
        <pc:spChg chg="mod">
          <ac:chgData name="TIMOTHY N TANSEY" userId="13ba9b6f-03cd-4829-96ee-388f075b758f" providerId="ADAL" clId="{43518668-DC8B-4801-8A25-AD147DF12D6A}" dt="2022-03-04T02:02:15.160" v="1676" actId="20577"/>
          <ac:spMkLst>
            <pc:docMk/>
            <pc:sldMk cId="3966456692" sldId="800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2:25.774" v="1678" actId="20577"/>
          <ac:spMkLst>
            <pc:docMk/>
            <pc:sldMk cId="3966456692" sldId="800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2:04:30.250" v="1783" actId="20577"/>
        <pc:sldMkLst>
          <pc:docMk/>
          <pc:sldMk cId="3025121261" sldId="801"/>
        </pc:sldMkLst>
        <pc:spChg chg="mod">
          <ac:chgData name="TIMOTHY N TANSEY" userId="13ba9b6f-03cd-4829-96ee-388f075b758f" providerId="ADAL" clId="{43518668-DC8B-4801-8A25-AD147DF12D6A}" dt="2022-03-04T02:03:45.727" v="1706" actId="20577"/>
          <ac:spMkLst>
            <pc:docMk/>
            <pc:sldMk cId="3025121261" sldId="801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4:30.250" v="1783" actId="20577"/>
          <ac:spMkLst>
            <pc:docMk/>
            <pc:sldMk cId="3025121261" sldId="801"/>
            <ac:spMk id="5" creationId="{C5FE483A-76A5-404C-8ECC-E11AEA1D5E5C}"/>
          </ac:spMkLst>
        </pc:spChg>
      </pc:sldChg>
      <pc:sldChg chg="modSp add mod">
        <pc:chgData name="TIMOTHY N TANSEY" userId="13ba9b6f-03cd-4829-96ee-388f075b758f" providerId="ADAL" clId="{43518668-DC8B-4801-8A25-AD147DF12D6A}" dt="2022-03-04T02:05:15.593" v="1825" actId="14100"/>
        <pc:sldMkLst>
          <pc:docMk/>
          <pc:sldMk cId="3838531065" sldId="802"/>
        </pc:sldMkLst>
        <pc:spChg chg="mod">
          <ac:chgData name="TIMOTHY N TANSEY" userId="13ba9b6f-03cd-4829-96ee-388f075b758f" providerId="ADAL" clId="{43518668-DC8B-4801-8A25-AD147DF12D6A}" dt="2022-03-04T02:04:59.798" v="1822" actId="20577"/>
          <ac:spMkLst>
            <pc:docMk/>
            <pc:sldMk cId="3838531065" sldId="802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5:15.593" v="1825" actId="14100"/>
          <ac:spMkLst>
            <pc:docMk/>
            <pc:sldMk cId="3838531065" sldId="802"/>
            <ac:spMk id="5" creationId="{C5FE483A-76A5-404C-8ECC-E11AEA1D5E5C}"/>
          </ac:spMkLst>
        </pc:spChg>
      </pc:sldChg>
      <pc:sldChg chg="add del">
        <pc:chgData name="TIMOTHY N TANSEY" userId="13ba9b6f-03cd-4829-96ee-388f075b758f" providerId="ADAL" clId="{43518668-DC8B-4801-8A25-AD147DF12D6A}" dt="2022-03-04T02:05:24.533" v="1826" actId="47"/>
        <pc:sldMkLst>
          <pc:docMk/>
          <pc:sldMk cId="1939781775" sldId="803"/>
        </pc:sldMkLst>
      </pc:sldChg>
      <pc:sldChg chg="modSp add mod ord">
        <pc:chgData name="TIMOTHY N TANSEY" userId="13ba9b6f-03cd-4829-96ee-388f075b758f" providerId="ADAL" clId="{43518668-DC8B-4801-8A25-AD147DF12D6A}" dt="2022-03-04T02:06:44.912" v="1924"/>
        <pc:sldMkLst>
          <pc:docMk/>
          <pc:sldMk cId="635915564" sldId="804"/>
        </pc:sldMkLst>
        <pc:spChg chg="mod">
          <ac:chgData name="TIMOTHY N TANSEY" userId="13ba9b6f-03cd-4829-96ee-388f075b758f" providerId="ADAL" clId="{43518668-DC8B-4801-8A25-AD147DF12D6A}" dt="2022-03-04T02:05:59.768" v="1917" actId="20577"/>
          <ac:spMkLst>
            <pc:docMk/>
            <pc:sldMk cId="635915564" sldId="804"/>
            <ac:spMk id="3" creationId="{F19E0265-BF84-421A-98B2-3FE91A601933}"/>
          </ac:spMkLst>
        </pc:spChg>
      </pc:sldChg>
      <pc:sldChg chg="delSp modSp add mod">
        <pc:chgData name="TIMOTHY N TANSEY" userId="13ba9b6f-03cd-4829-96ee-388f075b758f" providerId="ADAL" clId="{43518668-DC8B-4801-8A25-AD147DF12D6A}" dt="2022-03-04T02:07:19.809" v="1994" actId="14100"/>
        <pc:sldMkLst>
          <pc:docMk/>
          <pc:sldMk cId="2794651655" sldId="805"/>
        </pc:sldMkLst>
        <pc:spChg chg="mod">
          <ac:chgData name="TIMOTHY N TANSEY" userId="13ba9b6f-03cd-4829-96ee-388f075b758f" providerId="ADAL" clId="{43518668-DC8B-4801-8A25-AD147DF12D6A}" dt="2022-03-04T02:07:11.789" v="1992" actId="20577"/>
          <ac:spMkLst>
            <pc:docMk/>
            <pc:sldMk cId="2794651655" sldId="805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7:19.809" v="1994" actId="14100"/>
          <ac:spMkLst>
            <pc:docMk/>
            <pc:sldMk cId="2794651655" sldId="805"/>
            <ac:spMk id="5" creationId="{C5FE483A-76A5-404C-8ECC-E11AEA1D5E5C}"/>
          </ac:spMkLst>
        </pc:spChg>
        <pc:picChg chg="del">
          <ac:chgData name="TIMOTHY N TANSEY" userId="13ba9b6f-03cd-4829-96ee-388f075b758f" providerId="ADAL" clId="{43518668-DC8B-4801-8A25-AD147DF12D6A}" dt="2022-03-04T02:06:14.237" v="1918" actId="478"/>
          <ac:picMkLst>
            <pc:docMk/>
            <pc:sldMk cId="2794651655" sldId="805"/>
            <ac:picMk id="2" creationId="{00000000-0000-0000-0000-000000000000}"/>
          </ac:picMkLst>
        </pc:picChg>
      </pc:sldChg>
      <pc:sldChg chg="delSp modSp add mod">
        <pc:chgData name="TIMOTHY N TANSEY" userId="13ba9b6f-03cd-4829-96ee-388f075b758f" providerId="ADAL" clId="{43518668-DC8B-4801-8A25-AD147DF12D6A}" dt="2022-03-04T02:07:42.898" v="2054" actId="478"/>
        <pc:sldMkLst>
          <pc:docMk/>
          <pc:sldMk cId="521575668" sldId="806"/>
        </pc:sldMkLst>
        <pc:spChg chg="mod">
          <ac:chgData name="TIMOTHY N TANSEY" userId="13ba9b6f-03cd-4829-96ee-388f075b758f" providerId="ADAL" clId="{43518668-DC8B-4801-8A25-AD147DF12D6A}" dt="2022-03-04T02:07:37.725" v="2052" actId="20577"/>
          <ac:spMkLst>
            <pc:docMk/>
            <pc:sldMk cId="521575668" sldId="806"/>
            <ac:spMk id="3" creationId="{F19E0265-BF84-421A-98B2-3FE91A601933}"/>
          </ac:spMkLst>
        </pc:spChg>
        <pc:spChg chg="mod">
          <ac:chgData name="TIMOTHY N TANSEY" userId="13ba9b6f-03cd-4829-96ee-388f075b758f" providerId="ADAL" clId="{43518668-DC8B-4801-8A25-AD147DF12D6A}" dt="2022-03-04T02:07:41.610" v="2053" actId="14100"/>
          <ac:spMkLst>
            <pc:docMk/>
            <pc:sldMk cId="521575668" sldId="806"/>
            <ac:spMk id="5" creationId="{C5FE483A-76A5-404C-8ECC-E11AEA1D5E5C}"/>
          </ac:spMkLst>
        </pc:spChg>
        <pc:picChg chg="del">
          <ac:chgData name="TIMOTHY N TANSEY" userId="13ba9b6f-03cd-4829-96ee-388f075b758f" providerId="ADAL" clId="{43518668-DC8B-4801-8A25-AD147DF12D6A}" dt="2022-03-04T02:07:42.898" v="2054" actId="478"/>
          <ac:picMkLst>
            <pc:docMk/>
            <pc:sldMk cId="521575668" sldId="806"/>
            <ac:picMk id="2" creationId="{00000000-0000-0000-0000-000000000000}"/>
          </ac:picMkLst>
        </pc:picChg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2512547427" sldId="807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038193634" sldId="808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649464820" sldId="809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3893017757" sldId="810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3960767091" sldId="811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151218225" sldId="812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868640885" sldId="813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93258693" sldId="814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4060561203" sldId="815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3682217368" sldId="816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132211810" sldId="817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3188468834" sldId="818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3226325213" sldId="819"/>
        </pc:sldMkLst>
      </pc:sldChg>
      <pc:sldChg chg="add del">
        <pc:chgData name="TIMOTHY N TANSEY" userId="13ba9b6f-03cd-4829-96ee-388f075b758f" providerId="ADAL" clId="{43518668-DC8B-4801-8A25-AD147DF12D6A}" dt="2022-03-04T02:09:59.623" v="2231" actId="47"/>
        <pc:sldMkLst>
          <pc:docMk/>
          <pc:sldMk cId="1021524790" sldId="82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B27BF-069B-4400-A3DF-A97FB46FCDE7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5081B-5628-45BE-8E9B-74471DD9A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3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98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66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4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24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76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60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90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17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24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14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0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93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275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17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877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470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19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7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44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63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Stacie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0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05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74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41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BF2833-5762-4E0C-9C9E-774432C7BC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6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1D05ED8-287F-4D7C-AB3F-89C069D54E95}"/>
              </a:ext>
            </a:extLst>
          </p:cNvPr>
          <p:cNvSpPr/>
          <p:nvPr userDrawn="1"/>
        </p:nvSpPr>
        <p:spPr>
          <a:xfrm>
            <a:off x="5741894" y="0"/>
            <a:ext cx="6450106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0510" y="1371600"/>
            <a:ext cx="4863970" cy="3223595"/>
          </a:xfrm>
          <a:effectLst/>
        </p:spPr>
        <p:txBody>
          <a:bodyPr anchor="b">
            <a:normAutofit/>
          </a:bodyPr>
          <a:lstStyle>
            <a:lvl1pPr>
              <a:lnSpc>
                <a:spcPts val="5600"/>
              </a:lnSpc>
              <a:defRPr sz="48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545" y="4958267"/>
            <a:ext cx="6124303" cy="1300644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b="1" cap="none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939B65-F067-40B1-B959-5CB388A47460}"/>
              </a:ext>
            </a:extLst>
          </p:cNvPr>
          <p:cNvSpPr/>
          <p:nvPr userDrawn="1"/>
        </p:nvSpPr>
        <p:spPr>
          <a:xfrm>
            <a:off x="556156" y="4700687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5BAF92-B412-40FF-8A02-B6A0857D513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05078A-8F3C-42F6-B17A-CF0C56C29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81959" y="-8312"/>
            <a:ext cx="10710041" cy="6881201"/>
          </a:xfrm>
          <a:prstGeom prst="rect">
            <a:avLst/>
          </a:prstGeom>
        </p:spPr>
      </p:pic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31E3B10D-4EA9-4C22-A15D-594778DF26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483" y="841664"/>
            <a:ext cx="2755407" cy="13193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490" y="2810666"/>
            <a:ext cx="3381207" cy="3534709"/>
          </a:xfrm>
        </p:spPr>
        <p:txBody>
          <a:bodyPr anchor="t" anchorCtr="0"/>
          <a:lstStyle>
            <a:lvl1pPr marL="342900" indent="-3429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Email</a:t>
            </a:r>
          </a:p>
          <a:p>
            <a:pPr lvl="0"/>
            <a:r>
              <a:rPr lang="en-US" dirty="0"/>
              <a:t>Presenter’s Phone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8C4551D-6CC6-4D47-9835-BE2498FA372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381747" y="1968094"/>
            <a:ext cx="3428506" cy="51857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7884488-C684-4EBA-B39D-A9D079407D8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81191" y="1968094"/>
            <a:ext cx="3428506" cy="51857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Presenter 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EE20684-143D-4588-80B1-0AC0A4BF4774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381747" y="2810665"/>
            <a:ext cx="3381207" cy="353470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Email</a:t>
            </a:r>
          </a:p>
          <a:p>
            <a:pPr lvl="0"/>
            <a:r>
              <a:rPr lang="en-US" dirty="0"/>
              <a:t>Presenter’s Phone</a:t>
            </a:r>
          </a:p>
        </p:txBody>
      </p: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2BF2BB7B-AB40-446C-AE6B-75D004C196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00170" y="154821"/>
            <a:ext cx="2345467" cy="11230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602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3B7EBE6-E918-495D-869B-9582E64C1FA6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581025" y="1562100"/>
            <a:ext cx="9363075" cy="4394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Chart</a:t>
            </a:r>
          </a:p>
        </p:txBody>
      </p:sp>
      <p:pic>
        <p:nvPicPr>
          <p:cNvPr id="6" name="Picture 5" descr="The Technical Assistance Center for Quality Employment">
            <a:extLst>
              <a:ext uri="{FF2B5EF4-FFF2-40B4-BE49-F238E27FC236}">
                <a16:creationId xmlns:a16="http://schemas.microsoft.com/office/drawing/2014/main" id="{C434BDCD-C9CC-42A2-A05C-F5C133703B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2033" y="382566"/>
            <a:ext cx="2391112" cy="11448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864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he Technical Assistance Center for Quality Employment">
            <a:extLst>
              <a:ext uri="{FF2B5EF4-FFF2-40B4-BE49-F238E27FC236}">
                <a16:creationId xmlns:a16="http://schemas.microsoft.com/office/drawing/2014/main" id="{86CB2F9C-3CD8-4131-BCD3-531FBC0765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80429" y="1236923"/>
            <a:ext cx="2578491" cy="12346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0153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05EB-EFC3-418E-AC28-9F2B33183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C4941-04CA-4290-A877-E0A09870E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1EDE8-BFE1-4F5F-9B96-8A96A0CE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3FEC-67B8-4295-8E42-B747F8B71F49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B8148-4AC7-4FE9-AB4D-9D679B10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867F9-A640-419B-9CDE-62F50246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62475-3765-413C-B143-E4325DCF8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366607"/>
            <a:ext cx="11029616" cy="1215916"/>
          </a:xfrm>
        </p:spPr>
        <p:txBody>
          <a:bodyPr anchor="b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2174329"/>
            <a:ext cx="5788077" cy="3765551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2212" y="6684580"/>
            <a:ext cx="12189788" cy="1734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92507" y="2786332"/>
            <a:ext cx="2432648" cy="2915004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839011"/>
            <a:ext cx="3157090" cy="1056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98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-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587764"/>
            <a:ext cx="11029616" cy="86003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13854" y="6700348"/>
            <a:ext cx="12227888" cy="17342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11" y="2006244"/>
            <a:ext cx="1968834" cy="11951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527095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DC8D8C3-C3C8-4F6B-B864-D777730528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81691" y="1990129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2B5F7C78-3EA3-4362-BA72-FFF4AB70158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667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CDCE7209-751A-457B-B4F0-24814F6338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1165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8AA1BD74-EEA4-490C-9DE4-344005742E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7663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F0481280-76BC-4537-AAA9-857C87F682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69448" y="3522166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383D3130-AB0A-45AD-8140-015C4FF1FCE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09222" y="3522166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A62105D4-10D5-4C97-A9DB-7E5B051BE4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27234" y="3519881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0ED5BAE8-CCFF-45C9-B51E-3422B313E6B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692214" y="3508551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984EF7F1-6BC0-4680-86E6-F99FA63B0DF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881691" y="5030670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C3330221-7D5F-492E-A550-74BA795898F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172176" y="5018963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11">
            <a:extLst>
              <a:ext uri="{FF2B5EF4-FFF2-40B4-BE49-F238E27FC236}">
                <a16:creationId xmlns:a16="http://schemas.microsoft.com/office/drawing/2014/main" id="{20DAEA45-C33C-40A6-B904-1EFEA65F54B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691103" y="5033349"/>
            <a:ext cx="1968834" cy="1195160"/>
          </a:xfrm>
        </p:spPr>
        <p:txBody>
          <a:bodyPr/>
          <a:lstStyle/>
          <a:p>
            <a:endParaRPr lang="en-US"/>
          </a:p>
        </p:txBody>
      </p:sp>
      <p:pic>
        <p:nvPicPr>
          <p:cNvPr id="24" name="Picture 23" descr="The Technical Assistance Center for Quality Employment">
            <a:extLst>
              <a:ext uri="{FF2B5EF4-FFF2-40B4-BE49-F238E27FC236}">
                <a16:creationId xmlns:a16="http://schemas.microsoft.com/office/drawing/2014/main" id="{D1ECBC4C-B6E3-47C2-8AF6-94AD7C7960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53330" y="381855"/>
            <a:ext cx="2067078" cy="9897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666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943" y="384065"/>
            <a:ext cx="11029616" cy="768066"/>
          </a:xfrm>
        </p:spPr>
        <p:txBody>
          <a:bodyPr anchor="t" anchorCtr="0"/>
          <a:lstStyle>
            <a:lvl1pPr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5194767" cy="414322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6B21AE-7B21-46AE-9116-DAAB250A4A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0966" y="1739900"/>
            <a:ext cx="5194767" cy="414322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19D83803-D911-4E69-BA42-B63E337DB2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8156" y="309118"/>
            <a:ext cx="2931366" cy="140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587764"/>
            <a:ext cx="11029616" cy="909960"/>
          </a:xfrm>
        </p:spPr>
        <p:txBody>
          <a:bodyPr anchor="t" anchorCtr="0"/>
          <a:lstStyle>
            <a:lvl1pPr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Learning Objectives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2085489"/>
            <a:ext cx="5788077" cy="3775562"/>
          </a:xfrm>
        </p:spPr>
        <p:txBody>
          <a:bodyPr anchor="t" anchorCtr="0"/>
          <a:lstStyle>
            <a:lvl1pPr marL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96619" y="2413001"/>
            <a:ext cx="3121572" cy="291134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479125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F6E7EA52-2197-4706-8C88-06DB7131D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2597" y="174037"/>
            <a:ext cx="2479403" cy="11871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26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-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44C5552-312D-4208-A645-64C2F13F19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490" y="2088964"/>
            <a:ext cx="7243040" cy="3886167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5A4018-29DE-4882-A660-4FD95FA03B1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8E1AF41-04FB-479A-9040-5E02C71030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87711" y="2088964"/>
            <a:ext cx="3121572" cy="388616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943EDB9-7826-488E-9225-C2FF2697B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490" y="396698"/>
            <a:ext cx="10866428" cy="1498777"/>
          </a:xfrm>
          <a:effectLst/>
        </p:spPr>
        <p:txBody>
          <a:bodyPr anchor="t" anchorCtr="0">
            <a:normAutofit/>
          </a:bodyPr>
          <a:lstStyle>
            <a:lvl1pPr>
              <a:lnSpc>
                <a:spcPts val="4800"/>
              </a:lnSpc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E94FBCFE-2406-4BFF-96F7-133AF9B7F0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3821" y="265135"/>
            <a:ext cx="2348598" cy="11245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-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44C5552-312D-4208-A645-64C2F13F19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878" y="2088964"/>
            <a:ext cx="7243040" cy="3886167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5A4018-29DE-4882-A660-4FD95FA03B1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8E1AF41-04FB-479A-9040-5E02C71030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8490" y="2088964"/>
            <a:ext cx="3121572" cy="388616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943EDB9-7826-488E-9225-C2FF2697B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490" y="396698"/>
            <a:ext cx="10866428" cy="1498777"/>
          </a:xfrm>
          <a:effectLst/>
        </p:spPr>
        <p:txBody>
          <a:bodyPr anchor="t" anchorCtr="0">
            <a:normAutofit/>
          </a:bodyPr>
          <a:lstStyle>
            <a:lvl1pPr>
              <a:lnSpc>
                <a:spcPts val="4800"/>
              </a:lnSpc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CB847E3E-8320-408B-99F7-8BCB023EA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271" y="420999"/>
            <a:ext cx="2471438" cy="11833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282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E33B06-4407-4240-BDEB-EE049AAEDCE6}"/>
              </a:ext>
            </a:extLst>
          </p:cNvPr>
          <p:cNvSpPr/>
          <p:nvPr userDrawn="1"/>
        </p:nvSpPr>
        <p:spPr>
          <a:xfrm>
            <a:off x="-35888" y="0"/>
            <a:ext cx="12227888" cy="3648974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A86D6-E86A-42CE-82D7-5AF07326CC2C}"/>
              </a:ext>
            </a:extLst>
          </p:cNvPr>
          <p:cNvSpPr/>
          <p:nvPr userDrawn="1"/>
        </p:nvSpPr>
        <p:spPr>
          <a:xfrm>
            <a:off x="2569780" y="3121573"/>
            <a:ext cx="4020206" cy="1734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14DC526-C4F9-4DE9-8BF2-140484E84D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9420" y="1249920"/>
            <a:ext cx="7162800" cy="2045073"/>
          </a:xfrm>
        </p:spPr>
        <p:txBody>
          <a:bodyPr anchor="t" anchorCtr="0"/>
          <a:lstStyle>
            <a:lvl1pPr>
              <a:lnSpc>
                <a:spcPts val="6200"/>
              </a:lnSpc>
              <a:defRPr sz="54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37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E2BE12-FAAF-4C47-94E8-9C95B52804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74DC11-8E92-4A49-A5F4-A80B0FD05A43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1746392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54ACD6C-6193-470D-AD87-311AFB02A14F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430966" y="1777927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CB4F6F4-2278-47B0-99EC-05C7D5D7C0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248" y="250963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3472399-360C-4074-A482-7ACE879237F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81192" y="2326341"/>
            <a:ext cx="5194767" cy="3512630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93D511A-314E-4C83-B4B2-3269942B299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30966" y="2348420"/>
            <a:ext cx="5194767" cy="3512630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The Technical Assistance Center for Quality Employment">
            <a:extLst>
              <a:ext uri="{FF2B5EF4-FFF2-40B4-BE49-F238E27FC236}">
                <a16:creationId xmlns:a16="http://schemas.microsoft.com/office/drawing/2014/main" id="{D7682031-8420-40BC-8FA6-D9696FDA7F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401" y="299723"/>
            <a:ext cx="2471153" cy="11832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52425"/>
            <a:ext cx="11029616" cy="11715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1820174"/>
            <a:ext cx="11029616" cy="41678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D074D971-BF43-44C4-886D-4FE59C21F4FE}" type="datetime1">
              <a:rPr lang="en-US" smtClean="0"/>
              <a:t>3/7/22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B167852A-84D5-4144-9E95-3B047A63033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327932" y="1820174"/>
            <a:ext cx="2245635" cy="1075240"/>
          </a:xfrm>
          <a:prstGeom prst="rect">
            <a:avLst/>
          </a:prstGeom>
        </p:spPr>
      </p:pic>
    </p:spTree>
    <p:custDataLst>
      <p:tags r:id="rId15"/>
    </p:custDataLst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6" r:id="rId3"/>
    <p:sldLayoutId id="2147483664" r:id="rId4"/>
    <p:sldLayoutId id="2147483677" r:id="rId5"/>
    <p:sldLayoutId id="2147483662" r:id="rId6"/>
    <p:sldLayoutId id="2147483679" r:id="rId7"/>
    <p:sldLayoutId id="2147483673" r:id="rId8"/>
    <p:sldLayoutId id="2147483665" r:id="rId9"/>
    <p:sldLayoutId id="2147483674" r:id="rId10"/>
    <p:sldLayoutId id="2147483678" r:id="rId11"/>
    <p:sldLayoutId id="2147483680" r:id="rId12"/>
    <p:sldLayoutId id="2147483681" r:id="rId13"/>
  </p:sldLayoutIdLst>
  <p:hf hdr="0" ftr="0" dt="0"/>
  <p:txStyles>
    <p:titleStyle>
      <a:lvl1pPr algn="l" defTabSz="457200" rtl="0" eaLnBrk="1" latinLnBrk="0" hangingPunct="1">
        <a:lnSpc>
          <a:spcPts val="4400"/>
        </a:lnSpc>
        <a:spcBef>
          <a:spcPct val="0"/>
        </a:spcBef>
        <a:buNone/>
        <a:defRPr sz="3600" b="1" i="0" u="none" kern="1200" cap="all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Arial" panose="020B0604020202020204" pitchFamily="34" charset="0"/>
        <a:buChar char="•"/>
        <a:defRPr sz="2400" b="1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Arial" panose="020B0604020202020204" pitchFamily="34" charset="0"/>
        <a:buChar char="•"/>
        <a:defRPr sz="2000" b="1" i="0" u="none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5"/>
        </a:buClr>
        <a:buSzPct val="101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>
            <a:lumMod val="75000"/>
          </a:schemeClr>
        </a:buClr>
        <a:buSzPct val="92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5">
            <a:lumMod val="50000"/>
          </a:schemeClr>
        </a:buClr>
        <a:buSzPct val="92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skjan.org/Forms/upload/raform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oc.gov/policy/docs/guidance-inquiries.html" TargetMode="External"/><Relationship Id="rId7" Type="http://schemas.openxmlformats.org/officeDocument/2006/relationships/hyperlink" Target="https://askjan.org/Forms/upload/leave.do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askjan.org/Forms/upload/medical.doc" TargetMode="External"/><Relationship Id="rId5" Type="http://schemas.openxmlformats.org/officeDocument/2006/relationships/hyperlink" Target="https://askjan.org/topics/medexinq.cfm" TargetMode="External"/><Relationship Id="rId4" Type="http://schemas.openxmlformats.org/officeDocument/2006/relationships/hyperlink" Target="https://www.eeoc.gov/policy/docs/accommodation.htm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0.xml"/><Relationship Id="rId6" Type="http://schemas.openxmlformats.org/officeDocument/2006/relationships/image" Target="../media/image1.png"/><Relationship Id="rId5" Type="http://schemas.openxmlformats.org/officeDocument/2006/relationships/hyperlink" Target="mailto:contact@tacqe.com" TargetMode="External"/><Relationship Id="rId4" Type="http://schemas.openxmlformats.org/officeDocument/2006/relationships/hyperlink" Target="http://www.tacq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jp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6.jpeg"/><Relationship Id="rId1" Type="http://schemas.openxmlformats.org/officeDocument/2006/relationships/tags" Target="../tags/tag18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5" Type="http://schemas.openxmlformats.org/officeDocument/2006/relationships/image" Target="../media/image15.pn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4A6C-ACBF-45EA-9DF2-A56FED38E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510" y="3015761"/>
            <a:ext cx="5371970" cy="1579433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en-US" sz="2400" dirty="0">
                <a:latin typeface="Century Gothic"/>
              </a:rPr>
              <a:t>Job Accommodations Within </a:t>
            </a:r>
            <a:r>
              <a:rPr lang="en-US" sz="2400">
                <a:latin typeface="Century Gothic"/>
              </a:rPr>
              <a:t>the Workplace</a:t>
            </a:r>
            <a:endParaRPr lang="en-US" sz="2800" dirty="0">
              <a:latin typeface="Century Gothic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B24F8-7940-496A-8001-4E5228468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545" y="4958267"/>
            <a:ext cx="6124303" cy="1300644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entury Gothic"/>
                <a:cs typeface="Calibri"/>
              </a:rPr>
              <a:t>A joint presentation by the Vocational Rehabilitation Technical Assistance Center for Quality Employment</a:t>
            </a:r>
            <a:endParaRPr lang="en-US" sz="2000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C104C067-46A3-4DF2-A113-4DA1A03E58A1}"/>
              </a:ext>
            </a:extLst>
          </p:cNvPr>
          <p:cNvSpPr txBox="1">
            <a:spLocks/>
          </p:cNvSpPr>
          <p:nvPr/>
        </p:nvSpPr>
        <p:spPr>
          <a:xfrm>
            <a:off x="9478851" y="5666705"/>
            <a:ext cx="2630823" cy="110710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 algn="r">
              <a:buFont typeface="Arial" panose="020B0604020202020204" pitchFamily="34" charset="0"/>
              <a:buNone/>
            </a:pPr>
            <a:r>
              <a:rPr lang="en-US" sz="31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82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Definition of a Disability under the ADAAA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832633" cy="4351338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physical or mental impairment that substantially limits one or more major </a:t>
            </a:r>
            <a:b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life activities – “actual disability”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had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physical or mental impairment that substantially limited one or </a:t>
            </a:r>
            <a:b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 major life activities at one time – “record of”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an employment action is taken based on an individual's impairment or perceived impairment, unless transitory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minor – “regarded as”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2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Who is covered under the ADAAA?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609609" cy="4351338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Conditions that are transitory AND minor generally not covered </a:t>
            </a:r>
            <a:b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(e.g., common cold, the flu, a minor broken bone)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Temporary condition lasting fewer than six months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can be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actual disability if “sufficiently severe”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Impairments easily found to substantially limit a major life activity (e.g., diabetes, blindness, HIV, epilepsy, cancer, bipolar disorder, etc.) are generally covered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972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Reasonable Accommodation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665365" cy="4351338"/>
          </a:xfrm>
        </p:spPr>
        <p:txBody>
          <a:bodyPr>
            <a:noAutofit/>
          </a:bodyPr>
          <a:lstStyle/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change or adjustment to a job or work environment that permits a qualified applicant or employee with a disability to participate in the job application process, to perform the essential functions of a job, or to enjoy equal benefits and privileges </a:t>
            </a:r>
          </a:p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Reasonable means “feasible” or “plausible” –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possible to provide without undue hardship</a:t>
            </a:r>
          </a:p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Undue hardship –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action requiring significant difficulty or expense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659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Reasonable accommodation (cont.)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825625"/>
            <a:ext cx="8854936" cy="4351338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comprehensive list of accommodations that are “reasonable” under the ADA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Employer decides what is reasonable and has the right to choose among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effective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solutions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Preference of Individual with a disability should be given primary consideration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 not have to remove essential functions, provide personal use items, lower production standards, or create new jobs as reasonable accommodation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590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request for accommodation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282390"/>
            <a:ext cx="8966448" cy="4894573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applicant or employee asks for an adjustment </a:t>
            </a:r>
            <a:b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change at work for a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 related to a medical impairment</a:t>
            </a:r>
          </a:p>
          <a:p>
            <a:pPr marL="742950" lvl="1" indent="-285750" eaLnBrk="0" fontAlgn="base" hangingPunct="0">
              <a:spcBef>
                <a:spcPts val="24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healthcare provider indicates an employee requires leave for medical treatment </a:t>
            </a:r>
          </a:p>
          <a:p>
            <a:pPr marL="742950" lvl="1" indent="-285750" eaLnBrk="0" fontAlgn="base" hangingPunct="0">
              <a:spcBef>
                <a:spcPts val="24"/>
              </a:spcBef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job applicant who uses a wheelchair and indicates that  the wheelchair will not fit under a “standard” desk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Impairment causing a problem + work-related barrier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55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Requests for Accommodation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825625"/>
            <a:ext cx="8765726" cy="4351338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 you know?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 limit- individual is not required to submit a request upon hire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within a certain time period. Requests are best if made before performance concerns arise.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required process, forms for requesting RA, or timeframe for responding/implementing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required to assert rights under the ADA or use terms like “reasonable accommodation”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required to submit a request in writing –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but, documented request IS recommended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047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Who IS Responsible for Making the Request?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921843" cy="4351338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 with a disability is generally the responsible party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request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reasonable accommodation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Disability disclosure is necessary to receive accommodation,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disability and/or need for accommodation are not known or obvious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Request can be made through supervisor, manager, HR –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someone who can act upon request</a:t>
            </a:r>
          </a:p>
          <a:p>
            <a:pPr marL="666900" lvl="1" indent="-342900" eaLnBrk="0" fontAlgn="base" hangingPunct="0"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Example- Telling a co-worker about a need for accommodation, although helpful for natural supports, may not be considered a request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67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Initial inquiry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944145" cy="4351338"/>
          </a:xfrm>
        </p:spPr>
        <p:txBody>
          <a:bodyPr>
            <a:noAutofit/>
          </a:bodyPr>
          <a:lstStyle/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Employer may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ask employee to clarify what is being requested and why</a:t>
            </a:r>
          </a:p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 quickly</a:t>
            </a:r>
          </a:p>
          <a:p>
            <a:pPr marL="671472" lvl="1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Unnecessary delays can violate the ADA</a:t>
            </a:r>
          </a:p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Train management to recognize and respond to requests</a:t>
            </a:r>
          </a:p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Assign responsibility for processing requests</a:t>
            </a:r>
          </a:p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Follow a reasonable accommodation procedure</a:t>
            </a:r>
          </a:p>
          <a:p>
            <a:pPr marL="740664" lvl="1" indent="-283464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3"/>
              </a:rPr>
              <a:t>Sample Reasonable Accommodation Request Form </a:t>
            </a:r>
            <a:br>
              <a:rPr lang="en-US" sz="22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3"/>
              </a:rPr>
            </a:br>
            <a:r>
              <a:rPr lang="en-US" sz="22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3"/>
              </a:rPr>
              <a:t>for Employers</a:t>
            </a:r>
            <a:endParaRPr lang="en-US" sz="20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66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 Request for accommodation</a:t>
            </a:r>
            <a:endParaRPr lang="en-US" sz="36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825625"/>
            <a:ext cx="8565004" cy="4351338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Voluntary self-identification of disability (e.g., Rehabilitation Act, Section 503)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Disability disclosure absent work-related barrier or specific request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Request for work assignments generally available to all workers in the business</a:t>
            </a:r>
          </a:p>
          <a:p>
            <a:pPr marL="666900" lvl="1" indent="-342900" eaLnBrk="0" fontAlgn="base" hangingPunct="0"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Examples: flexible schedule, telework, ergonomic equipment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233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Determining if Individual Qualifies for an accommodation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825625"/>
            <a:ext cx="8598458" cy="4351338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can it be determined that an individual qualifies to receive accommodation?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Gather whatever information is necessary to process the request, including impairment, limitations, impact on performing job functions, and accommodations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Determine if the individual has an ADA-qualifying disability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Follow ADA disability-related inquiry rules</a:t>
            </a:r>
          </a:p>
        </p:txBody>
      </p:sp>
    </p:spTree>
    <p:extLst>
      <p:ext uri="{BB962C8B-B14F-4D97-AF65-F5344CB8AC3E}">
        <p14:creationId xmlns:p14="http://schemas.microsoft.com/office/powerpoint/2010/main" val="3746001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32070" y="222597"/>
            <a:ext cx="4425168" cy="587200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Emily </a:t>
            </a:r>
            <a:r>
              <a:rPr lang="en-US" b="0" dirty="0" err="1">
                <a:solidFill>
                  <a:schemeClr val="accent1"/>
                </a:solidFill>
                <a:latin typeface="Calibri"/>
                <a:cs typeface="Calibri"/>
              </a:rPr>
              <a:t>Brinck</a:t>
            </a: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Researcher- VRTAC-QE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University of Wisconsin-Madison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Deborah Lee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Researcher- VRTAC-QE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University of Wisconsin-Madison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601973" y="2792292"/>
            <a:ext cx="2720808" cy="11071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tacqe.com</a:t>
            </a:r>
          </a:p>
          <a:p>
            <a:pPr algn="ctr"/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7" name="Rectangle 6" descr="decorative rectangle">
            <a:extLst>
              <a:ext uri="{FF2B5EF4-FFF2-40B4-BE49-F238E27FC236}">
                <a16:creationId xmlns:a16="http://schemas.microsoft.com/office/drawing/2014/main" id="{B5D4EACA-181A-4F64-A480-18E02C710A5F}"/>
              </a:ext>
            </a:extLst>
          </p:cNvPr>
          <p:cNvSpPr/>
          <p:nvPr/>
        </p:nvSpPr>
        <p:spPr>
          <a:xfrm>
            <a:off x="591582" y="3021392"/>
            <a:ext cx="2720808" cy="897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967B153-56E4-497C-86BE-718AB3A04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068" y="2792292"/>
            <a:ext cx="2340913" cy="10668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8571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Determining if Individual Qualifies for an accommodation (cont.)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486945" cy="4351338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Pre-offer: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non-voluntar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disability-related inquiries or medical exams of </a:t>
            </a:r>
            <a:r>
              <a:rPr lang="en-US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applicants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until after a conditional job offer is made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Post-offer: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Disability-related inquiries and medical exams can be required </a:t>
            </a:r>
            <a:r>
              <a:rPr lang="en-US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required for all candidates entering into the job category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Employment: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Disability-related inquiries and medical exams of </a:t>
            </a:r>
            <a:r>
              <a:rPr lang="en-US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employees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must be "job-related and consistent with business necessity”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56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disability-related inquiries and Business Necessity</a:t>
            </a:r>
            <a:endParaRPr lang="en-US" sz="36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524000"/>
            <a:ext cx="8932994" cy="4652963"/>
          </a:xfrm>
        </p:spPr>
        <p:txBody>
          <a:bodyPr>
            <a:noAutofit/>
          </a:bodyPr>
          <a:lstStyle/>
          <a:p>
            <a:pPr marL="347472" lvl="0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can you initiate request about accommodations?</a:t>
            </a:r>
          </a:p>
          <a:p>
            <a:pPr marL="347472" lvl="0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Reasonable belief, based on objective evidence, that:</a:t>
            </a:r>
          </a:p>
          <a:p>
            <a:pPr marL="740664" lvl="1" indent="-283464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performance of job functions will be/is impaired by a medical impairment; </a:t>
            </a:r>
          </a:p>
          <a:p>
            <a:pPr marL="740664" lvl="1" indent="-283464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there is a direct threat due to a known medical impairment</a:t>
            </a:r>
          </a:p>
          <a:p>
            <a:pPr marL="347472" lvl="0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Usually, after accommodation is requested, </a:t>
            </a:r>
            <a:r>
              <a:rPr lang="en-US" sz="2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disability and/or need for accommodation are not known or obvious</a:t>
            </a:r>
          </a:p>
          <a:p>
            <a:pPr marL="347472" lvl="0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required in positions that affect public safety</a:t>
            </a:r>
          </a:p>
          <a:p>
            <a:pPr marL="347472" lvl="0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Known disability affecting performance, but no request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21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Gathering Disability-Related Information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148576"/>
            <a:ext cx="8542701" cy="5356999"/>
          </a:xfrm>
        </p:spPr>
        <p:txBody>
          <a:bodyPr>
            <a:noAutofit/>
          </a:bodyPr>
          <a:lstStyle/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impairment and/or need for accommodation are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known or obvious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focus on gathering information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about the accommodation,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the disability</a:t>
            </a:r>
          </a:p>
          <a:p>
            <a:pPr marL="347472" lvl="0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the impairment and/or need for accommodation are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known or obvious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may request documentation that verifies:</a:t>
            </a:r>
          </a:p>
          <a:p>
            <a:pPr marL="740664" lvl="1" indent="-283464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existence of an impairment (e.g., learning disability, seizure disorder, mental health impairment, etc.)</a:t>
            </a:r>
          </a:p>
          <a:p>
            <a:pPr marL="740664" lvl="1" indent="-283464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that the impairment affects a major life activity (e.g., reading, concentrating, interacting </a:t>
            </a:r>
            <a:b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others, lifting, etc.)</a:t>
            </a:r>
          </a:p>
          <a:p>
            <a:pPr marL="740664" lvl="1" indent="-283464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impairment is substantially limiting in some way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531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How to initiate Conversation when Request has not been made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761893"/>
            <a:ext cx="9055657" cy="4415070"/>
          </a:xfrm>
        </p:spPr>
        <p:txBody>
          <a:bodyPr>
            <a:noAutofit/>
          </a:bodyPr>
          <a:lstStyle/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“Is there anything we can do to support you in performing your job duties or meeting performance standards?” or “</a:t>
            </a:r>
            <a:r>
              <a:rPr lang="en-US" sz="2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can we help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?”</a:t>
            </a:r>
          </a:p>
          <a:p>
            <a:pPr marL="747522" lvl="1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mention of disability or accommodation = </a:t>
            </a:r>
            <a:r>
              <a:rPr lang="en-US" sz="2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worrying about ADA disability-related inquiry rules</a:t>
            </a:r>
          </a:p>
          <a:p>
            <a:pPr marL="747522" lvl="1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Extends support, creates a safe space for disability disclosure, and often leads </a:t>
            </a:r>
            <a:b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engagement in the interactive process</a:t>
            </a:r>
          </a:p>
          <a:p>
            <a:pPr marL="747522" lvl="1" indent="-347472" eaLnBrk="0" fontAlgn="base" hangingPunct="0">
              <a:lnSpc>
                <a:spcPct val="11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Best practice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51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In response to a </a:t>
            </a:r>
            <a:r>
              <a:rPr lang="en-US" sz="3600" b="1" dirty="0" err="1"/>
              <a:t>REquest</a:t>
            </a:r>
            <a:endParaRPr lang="en-US" sz="36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8553853" cy="4351338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Gather information about: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Impairment and limitations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Expected duration of impairment, limitations, and/or restrictions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Essential/marginal functions and/or standards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limitations/restrictions affect ability to perform essential/marginal functions, and/or meet standards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Environment, equipment, tools to be used, etc.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Accommodation suggestions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75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Resources to Determine Disability and Reasonable Accommodations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1168017" cy="4351338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Resources are available!</a:t>
            </a:r>
          </a:p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Equal Employment Opportunity Commission (EEOC):</a:t>
            </a:r>
          </a:p>
          <a:p>
            <a:pPr marL="747522" lvl="1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3"/>
              </a:rPr>
              <a:t>Disability-Related Inquiries and Medical Examinations </a:t>
            </a:r>
            <a:b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3"/>
              </a:rPr>
            </a:b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3"/>
              </a:rPr>
              <a:t>of Employees </a:t>
            </a:r>
            <a:endParaRPr lang="en-US" sz="21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  <a:p>
            <a:pPr marL="747522" lvl="1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4"/>
              </a:rPr>
              <a:t>Reasonable Accommodation and Undue Hardship </a:t>
            </a:r>
            <a:b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4"/>
              </a:rPr>
            </a:b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4"/>
              </a:rPr>
              <a:t>Under the ADA</a:t>
            </a: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(q. 6)</a:t>
            </a:r>
          </a:p>
          <a:p>
            <a:pPr marL="347472" lvl="0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JAN resources:</a:t>
            </a:r>
          </a:p>
          <a:p>
            <a:pPr marL="747522" lvl="1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AskJAN,org</a:t>
            </a:r>
            <a:r>
              <a:rPr lang="en-US" sz="2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to Z by Topic:</a:t>
            </a: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5"/>
              </a:rPr>
              <a:t>Medical Exams and Inquiries</a:t>
            </a:r>
            <a:endParaRPr lang="en-US" sz="21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  <a:p>
            <a:pPr marL="747522" lvl="1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6"/>
              </a:rPr>
              <a:t>Sample Medical Inquiry Form in Response to an Accommodation Request</a:t>
            </a:r>
            <a:endParaRPr lang="en-US" sz="21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  <a:p>
            <a:pPr marL="747522" lvl="1" indent="-347472" eaLnBrk="0" fontAlgn="base" hangingPunct="0">
              <a:lnSpc>
                <a:spcPct val="12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7"/>
              </a:rPr>
              <a:t>Sample Medical Inquiry Form in Response to a </a:t>
            </a:r>
            <a:b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7"/>
              </a:rPr>
            </a:br>
            <a:r>
              <a:rPr lang="en-US" sz="2100" dirty="0">
                <a:solidFill>
                  <a:srgbClr val="002C5F"/>
                </a:solidFill>
                <a:latin typeface="Arial" pitchFamily="34" charset="0"/>
                <a:cs typeface="Arial" pitchFamily="34" charset="0"/>
                <a:hlinkClick r:id="rId7"/>
              </a:rPr>
              <a:t>Request for Leave</a:t>
            </a:r>
            <a:endParaRPr lang="en-US" sz="13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15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508CE-FFB0-41E9-B167-CCF9A405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019575-4F63-435B-A9C0-73A795FECC36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sz="2800" dirty="0">
                <a:latin typeface="Calibri"/>
                <a:cs typeface="Calibri"/>
              </a:rPr>
              <a:t>Presenters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71005-E1B3-4785-AB98-61F29E962C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490" y="2810666"/>
            <a:ext cx="10676819" cy="3534709"/>
          </a:xfrm>
        </p:spPr>
        <p:txBody>
          <a:bodyPr/>
          <a:lstStyle/>
          <a:p>
            <a:r>
              <a:rPr lang="en-US" dirty="0"/>
              <a:t>VRTAC-QE </a:t>
            </a:r>
          </a:p>
          <a:p>
            <a:endParaRPr lang="en-US" sz="2400" b="0" dirty="0">
              <a:solidFill>
                <a:schemeClr val="accent1"/>
              </a:solidFill>
            </a:endParaRPr>
          </a:p>
          <a:p>
            <a:r>
              <a:rPr lang="en-US" sz="2400" b="0" dirty="0">
                <a:solidFill>
                  <a:schemeClr val="accent1"/>
                </a:solidFill>
                <a:hlinkClick r:id="rId4"/>
              </a:rPr>
              <a:t>www.tacqe.com</a:t>
            </a:r>
            <a:endParaRPr lang="en-US" sz="2400" b="0" dirty="0">
              <a:solidFill>
                <a:schemeClr val="accent1"/>
              </a:solidFill>
            </a:endParaRPr>
          </a:p>
          <a:p>
            <a:endParaRPr lang="en-US" sz="2400" b="0" dirty="0">
              <a:solidFill>
                <a:schemeClr val="accent1"/>
              </a:solidFill>
            </a:endParaRPr>
          </a:p>
          <a:p>
            <a:r>
              <a:rPr lang="en-US" sz="2400" b="0" dirty="0">
                <a:solidFill>
                  <a:schemeClr val="accent1"/>
                </a:solidFill>
                <a:hlinkClick r:id="rId5"/>
              </a:rPr>
              <a:t>contact@tacqe.com</a:t>
            </a:r>
            <a:endParaRPr lang="en-US" sz="2400" b="0" dirty="0">
              <a:solidFill>
                <a:schemeClr val="accent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EF1346-3096-4DBE-AD39-75FBC1C7F7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95185" y="5634458"/>
            <a:ext cx="3618700" cy="530609"/>
          </a:xfrm>
        </p:spPr>
        <p:txBody>
          <a:bodyPr>
            <a:noAutofit/>
          </a:bodyPr>
          <a:lstStyle/>
          <a:p>
            <a:pPr indent="0" algn="r">
              <a:buNone/>
            </a:pPr>
            <a:r>
              <a:rPr lang="en-US" sz="48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 descr="decorative line">
            <a:extLst>
              <a:ext uri="{FF2B5EF4-FFF2-40B4-BE49-F238E27FC236}">
                <a16:creationId xmlns:a16="http://schemas.microsoft.com/office/drawing/2014/main" id="{ED4AAD9A-F0D5-4E8F-8DF0-E28D59F76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42549" y="5757704"/>
            <a:ext cx="3135085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82E37F87-44D9-4E46-9A9F-446671C7C5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4408" y="4230880"/>
            <a:ext cx="2931366" cy="140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914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12" y="582635"/>
            <a:ext cx="11155712" cy="1318114"/>
          </a:xfrm>
        </p:spPr>
        <p:txBody>
          <a:bodyPr>
            <a:normAutofit/>
          </a:bodyPr>
          <a:lstStyle/>
          <a:p>
            <a:r>
              <a:rPr lang="en-US" sz="3200" dirty="0"/>
              <a:t>Vocational Rehabilitation Technical Assistance Center for Quality Employment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8128" y="2215979"/>
            <a:ext cx="6482799" cy="4305571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Goal: </a:t>
            </a:r>
            <a:r>
              <a:rPr lang="en-US" dirty="0"/>
              <a:t>The Technical Assistance Center for Quality Employment will increase the number and quality of employment outcomes for individuals with disabilities through training and technical assistance to State VR agency personnel.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The VRTAC-QE will support State VR agency personnel to implement innovative and effective employment strategies and supporting practices.</a:t>
            </a:r>
          </a:p>
          <a:p>
            <a:pPr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8944640" y="5666705"/>
            <a:ext cx="2630823" cy="11071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 algn="r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68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Partners</a:t>
            </a:r>
          </a:p>
        </p:txBody>
      </p:sp>
      <p:pic>
        <p:nvPicPr>
          <p:cNvPr id="20" name="Picture Placeholder 19" descr="university of wisconsin" title="UW Wisconsin logo">
            <a:extLst>
              <a:ext uri="{FF2B5EF4-FFF2-40B4-BE49-F238E27FC236}">
                <a16:creationId xmlns:a16="http://schemas.microsoft.com/office/drawing/2014/main" id="{CF5B83ED-0951-4125-BECF-A8D6970F5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/>
          <a:srcRect t="14244" b="14244"/>
          <a:stretch>
            <a:fillRect/>
          </a:stretch>
        </p:blipFill>
        <p:spPr>
          <a:xfrm>
            <a:off x="788669" y="1895593"/>
            <a:ext cx="1777886" cy="1267730"/>
          </a:xfrm>
        </p:spPr>
      </p:pic>
      <p:pic>
        <p:nvPicPr>
          <p:cNvPr id="22" name="Picture Placeholder 21" descr="SC State University">
            <a:extLst>
              <a:ext uri="{FF2B5EF4-FFF2-40B4-BE49-F238E27FC236}">
                <a16:creationId xmlns:a16="http://schemas.microsoft.com/office/drawing/2014/main" id="{D72735A1-B802-46EE-B945-A9C886829A96}"/>
              </a:ext>
            </a:extLst>
          </p:cNvPr>
          <p:cNvPicPr preferRelativeResize="0">
            <a:picLocks noGrp="1"/>
          </p:cNvPicPr>
          <p:nvPr>
            <p:ph type="pic" sz="quarter" idx="11"/>
          </p:nvPr>
        </p:nvPicPr>
        <p:blipFill>
          <a:blip r:embed="rId5"/>
          <a:stretch>
            <a:fillRect/>
          </a:stretch>
        </p:blipFill>
        <p:spPr>
          <a:xfrm>
            <a:off x="10169627" y="4333903"/>
            <a:ext cx="1104958" cy="1190298"/>
          </a:xfrm>
        </p:spPr>
      </p:pic>
      <p:pic>
        <p:nvPicPr>
          <p:cNvPr id="3" name="Picture Placeholder 2" descr="VCU Virginia Commonwealth University">
            <a:extLst>
              <a:ext uri="{FF2B5EF4-FFF2-40B4-BE49-F238E27FC236}">
                <a16:creationId xmlns:a16="http://schemas.microsoft.com/office/drawing/2014/main" id="{43B08BE5-A0FA-41E6-ACC1-78C651365E9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6"/>
          <a:stretch>
            <a:fillRect/>
          </a:stretch>
        </p:blipFill>
        <p:spPr>
          <a:xfrm>
            <a:off x="3391921" y="2083812"/>
            <a:ext cx="1197226" cy="1294959"/>
          </a:xfrm>
        </p:spPr>
      </p:pic>
      <p:pic>
        <p:nvPicPr>
          <p:cNvPr id="6" name="Picture Placeholder 5" descr="Illinois University">
            <a:extLst>
              <a:ext uri="{FF2B5EF4-FFF2-40B4-BE49-F238E27FC236}">
                <a16:creationId xmlns:a16="http://schemas.microsoft.com/office/drawing/2014/main" id="{333C8804-EB3F-402B-AFA1-7A1C0ACE32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7"/>
          <a:stretch>
            <a:fillRect/>
          </a:stretch>
        </p:blipFill>
        <p:spPr>
          <a:xfrm>
            <a:off x="5735185" y="2129098"/>
            <a:ext cx="2286521" cy="749471"/>
          </a:xfrm>
        </p:spPr>
      </p:pic>
      <p:pic>
        <p:nvPicPr>
          <p:cNvPr id="10" name="Picture Placeholder 9" descr="IOWA Western University">
            <a:extLst>
              <a:ext uri="{FF2B5EF4-FFF2-40B4-BE49-F238E27FC236}">
                <a16:creationId xmlns:a16="http://schemas.microsoft.com/office/drawing/2014/main" id="{4F4A9D2C-5A6F-439B-921E-2E9B4A2D559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8"/>
          <a:stretch>
            <a:fillRect/>
          </a:stretch>
        </p:blipFill>
        <p:spPr>
          <a:xfrm>
            <a:off x="10505851" y="2731291"/>
            <a:ext cx="1104958" cy="1167034"/>
          </a:xfrm>
        </p:spPr>
      </p:pic>
      <p:pic>
        <p:nvPicPr>
          <p:cNvPr id="21" name="Picture Placeholder 20" descr="Florida Atlantic University">
            <a:extLst>
              <a:ext uri="{FF2B5EF4-FFF2-40B4-BE49-F238E27FC236}">
                <a16:creationId xmlns:a16="http://schemas.microsoft.com/office/drawing/2014/main" id="{7846B5D8-40B8-4BC4-B462-BE43FB281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9"/>
          <a:srcRect t="15904" b="15904"/>
          <a:stretch>
            <a:fillRect/>
          </a:stretch>
        </p:blipFill>
        <p:spPr>
          <a:xfrm>
            <a:off x="2322224" y="3680814"/>
            <a:ext cx="2142256" cy="1300434"/>
          </a:xfrm>
        </p:spPr>
      </p:pic>
      <p:pic>
        <p:nvPicPr>
          <p:cNvPr id="24" name="Picture Placeholder 23" descr="CSAVR">
            <a:extLst>
              <a:ext uri="{FF2B5EF4-FFF2-40B4-BE49-F238E27FC236}">
                <a16:creationId xmlns:a16="http://schemas.microsoft.com/office/drawing/2014/main" id="{244B959B-47D9-406E-9C0F-60B40528051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10"/>
          <a:stretch>
            <a:fillRect/>
          </a:stretch>
        </p:blipFill>
        <p:spPr>
          <a:xfrm>
            <a:off x="5390883" y="3378771"/>
            <a:ext cx="1534833" cy="1534833"/>
          </a:xfrm>
        </p:spPr>
      </p:pic>
      <p:pic>
        <p:nvPicPr>
          <p:cNvPr id="26" name="Picture Placeholder 25" descr="UK Kentucky">
            <a:extLst>
              <a:ext uri="{FF2B5EF4-FFF2-40B4-BE49-F238E27FC236}">
                <a16:creationId xmlns:a16="http://schemas.microsoft.com/office/drawing/2014/main" id="{574811B9-E9E6-4A69-ABFE-A30593EA837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11"/>
          <a:stretch>
            <a:fillRect/>
          </a:stretch>
        </p:blipFill>
        <p:spPr>
          <a:xfrm>
            <a:off x="8575430" y="1840296"/>
            <a:ext cx="1376697" cy="1376697"/>
          </a:xfrm>
        </p:spPr>
      </p:pic>
      <p:pic>
        <p:nvPicPr>
          <p:cNvPr id="28" name="Picture Placeholder 27" descr="Autism Workforce">
            <a:extLst>
              <a:ext uri="{FF2B5EF4-FFF2-40B4-BE49-F238E27FC236}">
                <a16:creationId xmlns:a16="http://schemas.microsoft.com/office/drawing/2014/main" id="{6CF4EA0C-FA4E-474F-BE0F-8C9C0091D5DA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12"/>
          <a:stretch>
            <a:fillRect/>
          </a:stretch>
        </p:blipFill>
        <p:spPr>
          <a:xfrm>
            <a:off x="8039380" y="3544542"/>
            <a:ext cx="1256362" cy="1256362"/>
          </a:xfrm>
        </p:spPr>
      </p:pic>
      <p:pic>
        <p:nvPicPr>
          <p:cNvPr id="30" name="Picture Placeholder 29" descr="SVRI">
            <a:extLst>
              <a:ext uri="{FF2B5EF4-FFF2-40B4-BE49-F238E27FC236}">
                <a16:creationId xmlns:a16="http://schemas.microsoft.com/office/drawing/2014/main" id="{1B8CA1A5-F3D8-4931-9308-CB5BD1F7F0B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3"/>
          <a:stretch>
            <a:fillRect/>
          </a:stretch>
        </p:blipFill>
        <p:spPr>
          <a:xfrm>
            <a:off x="3159868" y="5283291"/>
            <a:ext cx="1276350" cy="781050"/>
          </a:xfrm>
        </p:spPr>
      </p:pic>
      <p:pic>
        <p:nvPicPr>
          <p:cNvPr id="32" name="Picture Placeholder 31" descr="Kent State">
            <a:extLst>
              <a:ext uri="{FF2B5EF4-FFF2-40B4-BE49-F238E27FC236}">
                <a16:creationId xmlns:a16="http://schemas.microsoft.com/office/drawing/2014/main" id="{71D2B1AE-7FDA-4132-A38D-CC45DF01C12E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14"/>
          <a:stretch>
            <a:fillRect/>
          </a:stretch>
        </p:blipFill>
        <p:spPr>
          <a:xfrm>
            <a:off x="5725448" y="5180483"/>
            <a:ext cx="1119488" cy="986667"/>
          </a:xfrm>
        </p:spPr>
      </p:pic>
      <p:pic>
        <p:nvPicPr>
          <p:cNvPr id="34" name="Picture Placeholder 33" descr="Yolobe">
            <a:extLst>
              <a:ext uri="{FF2B5EF4-FFF2-40B4-BE49-F238E27FC236}">
                <a16:creationId xmlns:a16="http://schemas.microsoft.com/office/drawing/2014/main" id="{AEF7BEB4-9374-42D3-BEAB-1B872A0E9CF1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5"/>
          <a:stretch>
            <a:fillRect/>
          </a:stretch>
        </p:blipFill>
        <p:spPr>
          <a:xfrm>
            <a:off x="7760024" y="5344203"/>
            <a:ext cx="2047665" cy="668453"/>
          </a:xfrm>
        </p:spPr>
      </p:pic>
      <p:pic>
        <p:nvPicPr>
          <p:cNvPr id="15" name="Picture 2" descr="University of Texas at El Paso (UTEP) logo ">
            <a:extLst>
              <a:ext uri="{FF2B5EF4-FFF2-40B4-BE49-F238E27FC236}">
                <a16:creationId xmlns:a16="http://schemas.microsoft.com/office/drawing/2014/main" id="{18B9155D-AAFF-4E69-AC19-BDD48A8B4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25" y="4904443"/>
            <a:ext cx="1388733" cy="138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michigan stat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66" y="3544542"/>
            <a:ext cx="1384510" cy="13845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704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6601B0-BD3C-4434-A199-1C5E27876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65" y="266868"/>
            <a:ext cx="8864535" cy="768066"/>
          </a:xfrm>
        </p:spPr>
        <p:txBody>
          <a:bodyPr>
            <a:normAutofit/>
          </a:bodyPr>
          <a:lstStyle/>
          <a:p>
            <a:r>
              <a:rPr lang="en-US" dirty="0"/>
              <a:t>Acknowledgement &amp; Disclaimer: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52E9F-4483-4179-9DE1-1C9F8BC272D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5194767" cy="4143229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/>
              <a:t>The contents of this presentation were developed under a grant, the Vocational Rehabilitation Technical Assistance Center for Quality Employment, H264K200003, from the U.S. Department of Education.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B41677-0597-49F8-8E99-D917E438E3E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0966" y="1739900"/>
            <a:ext cx="5194767" cy="4143229"/>
          </a:xfrm>
        </p:spPr>
        <p:txBody>
          <a:bodyPr/>
          <a:lstStyle/>
          <a:p>
            <a:pPr indent="0">
              <a:buNone/>
            </a:pPr>
            <a:r>
              <a:rPr lang="en-US" dirty="0"/>
              <a:t>However, those contents do not necessarily represent the policy of the U.S. Department of Education, and you should not assume endorsement by the Federal government. </a:t>
            </a:r>
          </a:p>
          <a:p>
            <a:endParaRPr lang="en-US" dirty="0"/>
          </a:p>
        </p:txBody>
      </p:sp>
      <p:pic>
        <p:nvPicPr>
          <p:cNvPr id="3" name="Picture 2" descr="decorative">
            <a:extLst>
              <a:ext uri="{FF2B5EF4-FFF2-40B4-BE49-F238E27FC236}">
                <a16:creationId xmlns:a16="http://schemas.microsoft.com/office/drawing/2014/main" id="{7210D2C4-A1F4-425E-9B5E-6BF9708B9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19531">
            <a:off x="8973392" y="4128345"/>
            <a:ext cx="2404898" cy="24048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460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04692-06CC-45BE-888C-629253906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EE38-64FF-4C91-AEA0-96E53A0B747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746610" cy="414322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Overview of Title I of the ADA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Requests for Accommodation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Responding to requests, either initiated by the individual or the employer, and gathering the necessary information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Determining need for accommodation and accommodation strategies</a:t>
            </a:r>
          </a:p>
          <a:p>
            <a:pPr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1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52426"/>
            <a:ext cx="11029616" cy="718092"/>
          </a:xfrm>
        </p:spPr>
        <p:txBody>
          <a:bodyPr>
            <a:normAutofit/>
          </a:bodyPr>
          <a:lstStyle/>
          <a:p>
            <a:r>
              <a:rPr lang="en-US" sz="3600" b="1" dirty="0"/>
              <a:t>Title I of ADA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70518"/>
            <a:ext cx="8676516" cy="5435056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title I of the Americans with Disabilities Act (ADA)?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Americans with Disabilities (ADA) Act of 1990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 Amendments Act (ADAAA) of 2008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Prohibits covered entities from discriminating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 the basis of disability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in all employment practices, and during all stages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Requires reasonable accommodation for </a:t>
            </a:r>
            <a:r>
              <a:rPr lang="en-US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known disability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an applicant or employee who is qualified, barring undue hardship</a:t>
            </a:r>
          </a:p>
        </p:txBody>
      </p:sp>
    </p:spTree>
    <p:extLst>
      <p:ext uri="{BB962C8B-B14F-4D97-AF65-F5344CB8AC3E}">
        <p14:creationId xmlns:p14="http://schemas.microsoft.com/office/powerpoint/2010/main" val="175816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1168016" cy="1139824"/>
          </a:xfrm>
        </p:spPr>
        <p:txBody>
          <a:bodyPr>
            <a:normAutofit/>
          </a:bodyPr>
          <a:lstStyle/>
          <a:p>
            <a:r>
              <a:rPr lang="en-US" sz="3600" b="1" dirty="0"/>
              <a:t>Title I - ADA (continued)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1168017" cy="4351338"/>
          </a:xfrm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 must comply with title I of the ADA?</a:t>
            </a:r>
          </a:p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Covered entities:</a:t>
            </a:r>
          </a:p>
          <a:p>
            <a:pPr marL="747522" lvl="1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Private sector employers with 15 or more employees</a:t>
            </a:r>
          </a:p>
          <a:p>
            <a:pPr marL="747522" lvl="1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State and local government employers</a:t>
            </a:r>
          </a:p>
          <a:p>
            <a:pPr marL="747522" lvl="1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Employment agencies, labor unions, joint labor-management committees</a:t>
            </a:r>
          </a:p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Religious entities as employers; title I of the ADA does apply</a:t>
            </a:r>
          </a:p>
          <a:p>
            <a:pPr marL="347472" lvl="0" indent="-347472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Executive agencies of the U.S. Government are excluded; Section 501 </a:t>
            </a:r>
            <a:b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the Rehabilitation Act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9E0265-BF84-421A-98B2-3FE91A601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Title I - ADA (continued)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FE483A-76A5-404C-8ECC-E11AEA1D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1" y="1825624"/>
            <a:ext cx="8910692" cy="4775897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None/>
            </a:pPr>
            <a:r>
              <a:rPr lang="en-US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 is protected by title I of the ADA?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Title I protects individuals with disabilities who are </a:t>
            </a:r>
            <a:r>
              <a:rPr lang="en-US" sz="2400" i="1" dirty="0">
                <a:solidFill>
                  <a:schemeClr val="tx1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qualified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Applies to applicants and employees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Employer-employee relationship must exist – </a:t>
            </a:r>
            <a:r>
              <a:rPr lang="en-US" sz="2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depends on whether employer controls means and manner of work performance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24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Qualified = Individual with a disability who meets the job’s general requirements AND can perform the essential functions of the job desired </a:t>
            </a:r>
            <a:b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held, with or without reasonable accommodation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2C5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83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IVIDENDVTI" val="4p8qRT6V"/>
  <p:tag name="MMPROD_NEXTUNIQUEID" val="10009"/>
  <p:tag name="ARTICULATE_SLIDE_COUNT" val="12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3 - &amp;quot;Vocational Rehabilitation Technical Assistance Center for Quality Employment&amp;quot;&quot;/&gt;&lt;property id=&quot;20307&quot; value=&quot;284&quot;/&gt;&lt;/object&gt;&lt;object type=&quot;3&quot; unique_id=&quot;10005&quot;&gt;&lt;property id=&quot;20148&quot; value=&quot;5&quot;/&gt;&lt;property id=&quot;20300&quot; value=&quot;Slide 4 - &amp;quot;Partners&amp;quot;&quot;/&gt;&lt;property id=&quot;20307&quot; value=&quot;287&quot;/&gt;&lt;/object&gt;&lt;object type=&quot;3&quot; unique_id=&quot;10006&quot;&gt;&lt;property id=&quot;20148&quot; value=&quot;5&quot;/&gt;&lt;property id=&quot;20300&quot; value=&quot;Slide 5 - &amp;quot;Acknowledgement &amp;amp; Disclaimer:&amp;quot;&quot;/&gt;&lt;property id=&quot;20307&quot; value=&quot;286&quot;/&gt;&lt;/object&gt;&lt;object type=&quot;3&quot; unique_id=&quot;10007&quot;&gt;&lt;property id=&quot;20148&quot; value=&quot;5&quot;/&gt;&lt;property id=&quot;20300&quot; value=&quot;Slide 6 - &amp;quot;Learning Objectives&amp;quot;&quot;/&gt;&lt;property id=&quot;20307&quot; value=&quot;288&quot;/&gt;&lt;/object&gt;&lt;object type=&quot;3&quot; unique_id=&quot;10008&quot;&gt;&lt;property id=&quot;20148&quot; value=&quot;5&quot;/&gt;&lt;property id=&quot;20300&quot; value=&quot;Slide 7 - &amp;quot;Section Introduction&amp;quot;&quot;/&gt;&lt;property id=&quot;20307&quot; value=&quot;289&quot;/&gt;&lt;/object&gt;&lt;object type=&quot;3&quot; unique_id=&quot;10009&quot;&gt;&lt;property id=&quot;20148&quot; value=&quot;5&quot;/&gt;&lt;property id=&quot;20300&quot; value=&quot;Slide 8 - &amp;quot;Slide Title&amp;quot;&quot;/&gt;&lt;property id=&quot;20307&quot; value=&quot;290&quot;/&gt;&lt;/object&gt;&lt;object type=&quot;3&quot; unique_id=&quot;10011&quot;&gt;&lt;property id=&quot;20148&quot; value=&quot;5&quot;/&gt;&lt;property id=&quot;20300&quot; value=&quot;Slide 12 - &amp;quot;Thank you!&amp;quot;&quot;/&gt;&lt;property id=&quot;20307&quot; value=&quot;292&quot;/&gt;&lt;/object&gt;&lt;object type=&quot;3&quot; unique_id=&quot;10078&quot;&gt;&lt;property id=&quot;20148&quot; value=&quot;5&quot;/&gt;&lt;property id=&quot;20300&quot; value=&quot;Slide 1 - &amp;quot;Add a medium Presentation Title&amp;quot;&quot;/&gt;&lt;property id=&quot;20307&quot; value=&quot;293&quot;/&gt;&lt;/object&gt;&lt;object type=&quot;3&quot; unique_id=&quot;10127&quot;&gt;&lt;property id=&quot;20148&quot; value=&quot;5&quot;/&gt;&lt;property id=&quot;20300&quot; value=&quot;Slide 10 - &amp;quot;Slide Title 2&amp;quot;&quot;/&gt;&lt;property id=&quot;20307&quot; value=&quot;294&quot;/&gt;&lt;/object&gt;&lt;object type=&quot;3&quot; unique_id=&quot;10130&quot;&gt;&lt;property id=&quot;20148&quot; value=&quot;5&quot;/&gt;&lt;property id=&quot;20300&quot; value=&quot;Slide 2 - &amp;quot;Presented by&amp;quot;&quot;/&gt;&lt;property id=&quot;20307&quot; value=&quot;298&quot;/&gt;&lt;/object&gt;&lt;object type=&quot;3&quot; unique_id=&quot;10131&quot;&gt;&lt;property id=&quot;20148&quot; value=&quot;5&quot;/&gt;&lt;property id=&quot;20300&quot; value=&quot;Slide 9 - &amp;quot;Another Slide Title&amp;quot;&quot;/&gt;&lt;property id=&quot;20307&quot; value=&quot;296&quot;/&gt;&lt;/object&gt;&lt;object type=&quot;3&quot; unique_id=&quot;10132&quot;&gt;&lt;property id=&quot;20148&quot; value=&quot;5&quot;/&gt;&lt;property id=&quot;20300&quot; value=&quot;Slide 11 - &amp;quot;Slide Chart&amp;quot;&quot;/&gt;&lt;property id=&quot;20307&quot; value=&quot;297&quot;/&gt;&lt;/object&gt;&lt;/object&gt;&lt;object type=&quot;8&quot; unique_id=&quot;10022&quot;&gt;&lt;/object&gt;&lt;/object&gt;&lt;/database&gt;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videndVTI">
  <a:themeElements>
    <a:clrScheme name="QE-TA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B2242"/>
      </a:accent1>
      <a:accent2>
        <a:srgbClr val="F25C4B"/>
      </a:accent2>
      <a:accent3>
        <a:srgbClr val="E6E45B"/>
      </a:accent3>
      <a:accent4>
        <a:srgbClr val="F9FAFA"/>
      </a:accent4>
      <a:accent5>
        <a:srgbClr val="5EC4B6"/>
      </a:accent5>
      <a:accent6>
        <a:srgbClr val="0F546C"/>
      </a:accent6>
      <a:hlink>
        <a:srgbClr val="0563C1"/>
      </a:hlink>
      <a:folHlink>
        <a:srgbClr val="954F7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926172A7ED0A4F815F43952DAF6B4F" ma:contentTypeVersion="13" ma:contentTypeDescription="Create a new document." ma:contentTypeScope="" ma:versionID="4af7653769c9abc6a315648149f25e7e">
  <xsd:schema xmlns:xsd="http://www.w3.org/2001/XMLSchema" xmlns:xs="http://www.w3.org/2001/XMLSchema" xmlns:p="http://schemas.microsoft.com/office/2006/metadata/properties" xmlns:ns2="0990cdb9-f995-41dd-9d0d-56b0e19f4525" xmlns:ns3="069d4a7d-95f2-44ec-b11e-f3833df40b92" targetNamespace="http://schemas.microsoft.com/office/2006/metadata/properties" ma:root="true" ma:fieldsID="f9983a4b3e1996b5bc680c7cc620c0ac" ns2:_="" ns3:_="">
    <xsd:import namespace="0990cdb9-f995-41dd-9d0d-56b0e19f4525"/>
    <xsd:import namespace="069d4a7d-95f2-44ec-b11e-f3833df40b9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cdb9-f995-41dd-9d0d-56b0e19f45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9d4a7d-95f2-44ec-b11e-f3833df40b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69d4a7d-95f2-44ec-b11e-f3833df40b92" xsi:nil="true"/>
  </documentManagement>
</p:properties>
</file>

<file path=customXml/itemProps1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3996C-FC69-495E-806B-445110F80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90cdb9-f995-41dd-9d0d-56b0e19f4525"/>
    <ds:schemaRef ds:uri="069d4a7d-95f2-44ec-b11e-f3833df40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455B2D-BAB7-438A-85DA-0266A24CB79F}">
  <ds:schemaRefs>
    <ds:schemaRef ds:uri="http://purl.org/dc/elements/1.1/"/>
    <ds:schemaRef ds:uri="069d4a7d-95f2-44ec-b11e-f3833df40b92"/>
    <ds:schemaRef ds:uri="http://schemas.microsoft.com/office/2006/metadata/properties"/>
    <ds:schemaRef ds:uri="0990cdb9-f995-41dd-9d0d-56b0e19f4525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7614</TotalTime>
  <Words>1642</Words>
  <Application>Microsoft Macintosh PowerPoint</Application>
  <PresentationFormat>Widescreen</PresentationFormat>
  <Paragraphs>185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Franklin Gothic Book</vt:lpstr>
      <vt:lpstr>Wingdings</vt:lpstr>
      <vt:lpstr>Wingdings 2</vt:lpstr>
      <vt:lpstr>DividendVTI</vt:lpstr>
      <vt:lpstr>Job Accommodations Within the Workplace</vt:lpstr>
      <vt:lpstr>Presented by</vt:lpstr>
      <vt:lpstr>Vocational Rehabilitation Technical Assistance Center for Quality Employment</vt:lpstr>
      <vt:lpstr>Partners</vt:lpstr>
      <vt:lpstr>Acknowledgement &amp; Disclaimer:</vt:lpstr>
      <vt:lpstr>Presentation Overview</vt:lpstr>
      <vt:lpstr>Title I of ADA</vt:lpstr>
      <vt:lpstr>Title I - ADA (continued)</vt:lpstr>
      <vt:lpstr>Title I - ADA (continued)</vt:lpstr>
      <vt:lpstr>Definition of a Disability under the ADAAA</vt:lpstr>
      <vt:lpstr>Who is covered under the ADAAA?</vt:lpstr>
      <vt:lpstr>Reasonable Accommodation</vt:lpstr>
      <vt:lpstr>Reasonable accommodation (cont.)</vt:lpstr>
      <vt:lpstr>request for accommodation</vt:lpstr>
      <vt:lpstr>Requests for Accommodation</vt:lpstr>
      <vt:lpstr>Who IS Responsible for Making the Request?</vt:lpstr>
      <vt:lpstr>Initial inquiry</vt:lpstr>
      <vt:lpstr>NOT a Request for accommodation</vt:lpstr>
      <vt:lpstr>Determining if Individual Qualifies for an accommodation</vt:lpstr>
      <vt:lpstr>Determining if Individual Qualifies for an accommodation (cont.)</vt:lpstr>
      <vt:lpstr>disability-related inquiries and Business Necessity</vt:lpstr>
      <vt:lpstr>Gathering Disability-Related Information</vt:lpstr>
      <vt:lpstr>How to initiate Conversation when Request has not been made</vt:lpstr>
      <vt:lpstr>In response to a REquest</vt:lpstr>
      <vt:lpstr>Resources to Determine Disability and Reasonable Accommodations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Claudio Moya</dc:creator>
  <cp:lastModifiedBy>Emily Brinck</cp:lastModifiedBy>
  <cp:revision>546</cp:revision>
  <dcterms:created xsi:type="dcterms:W3CDTF">2020-12-13T15:46:43Z</dcterms:created>
  <dcterms:modified xsi:type="dcterms:W3CDTF">2022-03-08T00:01:12Z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0x01010094926172A7ED0A4F815F43952DAF6B4F</vt:lpwstr>
  </property>
  <property fmtid="{D5CDD505-2E9C-101B-9397-08002B2CF9AE}" pid="3" name="ArticulateGUID">
    <vt:lpwstr>A172C739-D7D5-4B30-8F2B-90E7EF8DC9E0</vt:lpwstr>
  </property>
  <property fmtid="{D5CDD505-2E9C-101B-9397-08002B2CF9AE}" pid="4" name="ArticulatePath">
    <vt:lpwstr>QE-Template</vt:lpwstr>
  </property>
</Properties>
</file>