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heme/theme2.xml" ContentType="application/vnd.openxmlformats-officedocument.theme+xml"/>
  <Override PartName="/ppt/tags/tag15.xml" ContentType="application/vnd.openxmlformats-officedocument.presentationml.tags+xml"/>
  <Override PartName="/ppt/notesSlides/notesSlide1.xml" ContentType="application/vnd.openxmlformats-officedocument.presentationml.notesSlide+xml"/>
  <Override PartName="/ppt/tags/tag16.xml" ContentType="application/vnd.openxmlformats-officedocument.presentationml.tags+xml"/>
  <Override PartName="/ppt/notesSlides/notesSlide2.xml" ContentType="application/vnd.openxmlformats-officedocument.presentationml.notesSlide+xml"/>
  <Override PartName="/ppt/tags/tag17.xml" ContentType="application/vnd.openxmlformats-officedocument.presentationml.tags+xml"/>
  <Override PartName="/ppt/notesSlides/notesSlide3.xml" ContentType="application/vnd.openxmlformats-officedocument.presentationml.notesSlide+xml"/>
  <Override PartName="/ppt/tags/tag18.xml" ContentType="application/vnd.openxmlformats-officedocument.presentationml.tags+xml"/>
  <Override PartName="/ppt/notesSlides/notesSlide4.xml" ContentType="application/vnd.openxmlformats-officedocument.presentationml.notesSlide+xml"/>
  <Override PartName="/ppt/tags/tag19.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20.xml" ContentType="application/vnd.openxmlformats-officedocument.presentationml.tags+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Lst>
  <p:notesMasterIdLst>
    <p:notesMasterId r:id="rId23"/>
  </p:notesMasterIdLst>
  <p:sldIdLst>
    <p:sldId id="293" r:id="rId5"/>
    <p:sldId id="298" r:id="rId6"/>
    <p:sldId id="284" r:id="rId7"/>
    <p:sldId id="287" r:id="rId8"/>
    <p:sldId id="286" r:id="rId9"/>
    <p:sldId id="299" r:id="rId10"/>
    <p:sldId id="300" r:id="rId11"/>
    <p:sldId id="301" r:id="rId12"/>
    <p:sldId id="302" r:id="rId13"/>
    <p:sldId id="303" r:id="rId14"/>
    <p:sldId id="304" r:id="rId15"/>
    <p:sldId id="305" r:id="rId16"/>
    <p:sldId id="306" r:id="rId17"/>
    <p:sldId id="307" r:id="rId18"/>
    <p:sldId id="309" r:id="rId19"/>
    <p:sldId id="308" r:id="rId20"/>
    <p:sldId id="310" r:id="rId21"/>
    <p:sldId id="292" r:id="rId22"/>
  </p:sldIdLst>
  <p:sldSz cx="12192000" cy="6858000"/>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90E98C-6AB0-49B4-BF72-4EA8B07E7133}" v="4" dt="2022-03-01T04:19:01.8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61" autoAdjust="0"/>
    <p:restoredTop sz="86418" autoAdjust="0"/>
  </p:normalViewPr>
  <p:slideViewPr>
    <p:cSldViewPr snapToGrid="0">
      <p:cViewPr>
        <p:scale>
          <a:sx n="69" d="100"/>
          <a:sy n="69" d="100"/>
        </p:scale>
        <p:origin x="792" y="5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OTHY N TANSEY" userId="13ba9b6f-03cd-4829-96ee-388f075b758f" providerId="ADAL" clId="{9E90E98C-6AB0-49B4-BF72-4EA8B07E7133}"/>
    <pc:docChg chg="undo custSel addSld delSld modSld">
      <pc:chgData name="TIMOTHY N TANSEY" userId="13ba9b6f-03cd-4829-96ee-388f075b758f" providerId="ADAL" clId="{9E90E98C-6AB0-49B4-BF72-4EA8B07E7133}" dt="2022-03-01T04:19:39.240" v="2793" actId="5793"/>
      <pc:docMkLst>
        <pc:docMk/>
      </pc:docMkLst>
      <pc:sldChg chg="modSp mod">
        <pc:chgData name="TIMOTHY N TANSEY" userId="13ba9b6f-03cd-4829-96ee-388f075b758f" providerId="ADAL" clId="{9E90E98C-6AB0-49B4-BF72-4EA8B07E7133}" dt="2022-02-27T22:52:15.765" v="425" actId="20577"/>
        <pc:sldMkLst>
          <pc:docMk/>
          <pc:sldMk cId="2201016298" sldId="299"/>
        </pc:sldMkLst>
        <pc:spChg chg="mod">
          <ac:chgData name="TIMOTHY N TANSEY" userId="13ba9b6f-03cd-4829-96ee-388f075b758f" providerId="ADAL" clId="{9E90E98C-6AB0-49B4-BF72-4EA8B07E7133}" dt="2022-02-27T22:52:15.765" v="425" actId="20577"/>
          <ac:spMkLst>
            <pc:docMk/>
            <pc:sldMk cId="2201016298" sldId="299"/>
            <ac:spMk id="3" creationId="{CBA2EE38-64FF-4C91-AEA0-96E53A0B747C}"/>
          </ac:spMkLst>
        </pc:spChg>
      </pc:sldChg>
      <pc:sldChg chg="addSp delSp modSp new mod modClrScheme chgLayout">
        <pc:chgData name="TIMOTHY N TANSEY" userId="13ba9b6f-03cd-4829-96ee-388f075b758f" providerId="ADAL" clId="{9E90E98C-6AB0-49B4-BF72-4EA8B07E7133}" dt="2022-03-01T03:29:28.237" v="699" actId="2710"/>
        <pc:sldMkLst>
          <pc:docMk/>
          <pc:sldMk cId="1555986413" sldId="300"/>
        </pc:sldMkLst>
        <pc:spChg chg="mod ord">
          <ac:chgData name="TIMOTHY N TANSEY" userId="13ba9b6f-03cd-4829-96ee-388f075b758f" providerId="ADAL" clId="{9E90E98C-6AB0-49B4-BF72-4EA8B07E7133}" dt="2022-02-27T22:46:20.054" v="67" actId="120"/>
          <ac:spMkLst>
            <pc:docMk/>
            <pc:sldMk cId="1555986413" sldId="300"/>
            <ac:spMk id="2" creationId="{6CCB61EF-C27B-415B-9A9E-BB88EF3FE8AD}"/>
          </ac:spMkLst>
        </pc:spChg>
        <pc:spChg chg="del mod ord">
          <ac:chgData name="TIMOTHY N TANSEY" userId="13ba9b6f-03cd-4829-96ee-388f075b758f" providerId="ADAL" clId="{9E90E98C-6AB0-49B4-BF72-4EA8B07E7133}" dt="2022-02-27T22:46:17.070" v="66" actId="700"/>
          <ac:spMkLst>
            <pc:docMk/>
            <pc:sldMk cId="1555986413" sldId="300"/>
            <ac:spMk id="3" creationId="{B82BC2E4-95CD-439A-949D-A08BE4C87624}"/>
          </ac:spMkLst>
        </pc:spChg>
        <pc:spChg chg="del">
          <ac:chgData name="TIMOTHY N TANSEY" userId="13ba9b6f-03cd-4829-96ee-388f075b758f" providerId="ADAL" clId="{9E90E98C-6AB0-49B4-BF72-4EA8B07E7133}" dt="2022-02-27T22:45:04.924" v="1" actId="478"/>
          <ac:spMkLst>
            <pc:docMk/>
            <pc:sldMk cId="1555986413" sldId="300"/>
            <ac:spMk id="4" creationId="{76504B26-0686-4E46-9467-347027F9B0FE}"/>
          </ac:spMkLst>
        </pc:spChg>
        <pc:spChg chg="add mod ord">
          <ac:chgData name="TIMOTHY N TANSEY" userId="13ba9b6f-03cd-4829-96ee-388f075b758f" providerId="ADAL" clId="{9E90E98C-6AB0-49B4-BF72-4EA8B07E7133}" dt="2022-03-01T03:29:28.237" v="699" actId="2710"/>
          <ac:spMkLst>
            <pc:docMk/>
            <pc:sldMk cId="1555986413" sldId="300"/>
            <ac:spMk id="5" creationId="{6CC00BF0-0C1F-474A-8715-797BF58E74AE}"/>
          </ac:spMkLst>
        </pc:spChg>
        <pc:spChg chg="add del mod ord">
          <ac:chgData name="TIMOTHY N TANSEY" userId="13ba9b6f-03cd-4829-96ee-388f075b758f" providerId="ADAL" clId="{9E90E98C-6AB0-49B4-BF72-4EA8B07E7133}" dt="2022-02-27T22:46:28.525" v="69" actId="478"/>
          <ac:spMkLst>
            <pc:docMk/>
            <pc:sldMk cId="1555986413" sldId="300"/>
            <ac:spMk id="6" creationId="{9CECECD0-0088-4D71-9674-245B19BC0586}"/>
          </ac:spMkLst>
        </pc:spChg>
        <pc:spChg chg="add del mod ord">
          <ac:chgData name="TIMOTHY N TANSEY" userId="13ba9b6f-03cd-4829-96ee-388f075b758f" providerId="ADAL" clId="{9E90E98C-6AB0-49B4-BF72-4EA8B07E7133}" dt="2022-02-27T22:46:26.182" v="68" actId="478"/>
          <ac:spMkLst>
            <pc:docMk/>
            <pc:sldMk cId="1555986413" sldId="300"/>
            <ac:spMk id="7" creationId="{AC45710B-107B-44E5-9BE3-E9D10F78CF13}"/>
          </ac:spMkLst>
        </pc:spChg>
        <pc:spChg chg="add del mod ord">
          <ac:chgData name="TIMOTHY N TANSEY" userId="13ba9b6f-03cd-4829-96ee-388f075b758f" providerId="ADAL" clId="{9E90E98C-6AB0-49B4-BF72-4EA8B07E7133}" dt="2022-02-27T22:46:30.151" v="70" actId="478"/>
          <ac:spMkLst>
            <pc:docMk/>
            <pc:sldMk cId="1555986413" sldId="300"/>
            <ac:spMk id="8" creationId="{F941A9DF-9934-4B94-A9E8-87570C8BA940}"/>
          </ac:spMkLst>
        </pc:spChg>
      </pc:sldChg>
      <pc:sldChg chg="addSp delSp modSp new mod modClrScheme chgLayout modNotesTx">
        <pc:chgData name="TIMOTHY N TANSEY" userId="13ba9b6f-03cd-4829-96ee-388f075b758f" providerId="ADAL" clId="{9E90E98C-6AB0-49B4-BF72-4EA8B07E7133}" dt="2022-03-01T03:46:45.410" v="1257" actId="20577"/>
        <pc:sldMkLst>
          <pc:docMk/>
          <pc:sldMk cId="2850032764" sldId="301"/>
        </pc:sldMkLst>
        <pc:spChg chg="del mod ord">
          <ac:chgData name="TIMOTHY N TANSEY" userId="13ba9b6f-03cd-4829-96ee-388f075b758f" providerId="ADAL" clId="{9E90E98C-6AB0-49B4-BF72-4EA8B07E7133}" dt="2022-03-01T03:30:45.998" v="701" actId="700"/>
          <ac:spMkLst>
            <pc:docMk/>
            <pc:sldMk cId="2850032764" sldId="301"/>
            <ac:spMk id="2" creationId="{E5C43022-6593-472E-B8B8-A8BFEC8B4EF4}"/>
          </ac:spMkLst>
        </pc:spChg>
        <pc:spChg chg="del mod ord">
          <ac:chgData name="TIMOTHY N TANSEY" userId="13ba9b6f-03cd-4829-96ee-388f075b758f" providerId="ADAL" clId="{9E90E98C-6AB0-49B4-BF72-4EA8B07E7133}" dt="2022-03-01T03:30:45.998" v="701" actId="700"/>
          <ac:spMkLst>
            <pc:docMk/>
            <pc:sldMk cId="2850032764" sldId="301"/>
            <ac:spMk id="3" creationId="{B9E6D122-A02C-4612-8C9A-27D3986281A9}"/>
          </ac:spMkLst>
        </pc:spChg>
        <pc:spChg chg="del">
          <ac:chgData name="TIMOTHY N TANSEY" userId="13ba9b6f-03cd-4829-96ee-388f075b758f" providerId="ADAL" clId="{9E90E98C-6AB0-49B4-BF72-4EA8B07E7133}" dt="2022-03-01T03:30:45.998" v="701" actId="700"/>
          <ac:spMkLst>
            <pc:docMk/>
            <pc:sldMk cId="2850032764" sldId="301"/>
            <ac:spMk id="4" creationId="{E601A113-7256-4F54-BA6B-BE8B5F7CF2E7}"/>
          </ac:spMkLst>
        </pc:spChg>
        <pc:spChg chg="del">
          <ac:chgData name="TIMOTHY N TANSEY" userId="13ba9b6f-03cd-4829-96ee-388f075b758f" providerId="ADAL" clId="{9E90E98C-6AB0-49B4-BF72-4EA8B07E7133}" dt="2022-03-01T03:30:45.998" v="701" actId="700"/>
          <ac:spMkLst>
            <pc:docMk/>
            <pc:sldMk cId="2850032764" sldId="301"/>
            <ac:spMk id="5" creationId="{B132CD1E-940C-4EBD-BCD2-2B2633C9FBBE}"/>
          </ac:spMkLst>
        </pc:spChg>
        <pc:spChg chg="del mod ord">
          <ac:chgData name="TIMOTHY N TANSEY" userId="13ba9b6f-03cd-4829-96ee-388f075b758f" providerId="ADAL" clId="{9E90E98C-6AB0-49B4-BF72-4EA8B07E7133}" dt="2022-03-01T03:30:45.998" v="701" actId="700"/>
          <ac:spMkLst>
            <pc:docMk/>
            <pc:sldMk cId="2850032764" sldId="301"/>
            <ac:spMk id="6" creationId="{F720E5AD-EFEE-4F96-B442-5B237E677950}"/>
          </ac:spMkLst>
        </pc:spChg>
        <pc:spChg chg="add mod ord">
          <ac:chgData name="TIMOTHY N TANSEY" userId="13ba9b6f-03cd-4829-96ee-388f075b758f" providerId="ADAL" clId="{9E90E98C-6AB0-49B4-BF72-4EA8B07E7133}" dt="2022-03-01T03:30:59.017" v="737" actId="121"/>
          <ac:spMkLst>
            <pc:docMk/>
            <pc:sldMk cId="2850032764" sldId="301"/>
            <ac:spMk id="7" creationId="{CB3DF981-DE2A-439A-8217-C81E42A0254A}"/>
          </ac:spMkLst>
        </pc:spChg>
        <pc:spChg chg="add mod ord">
          <ac:chgData name="TIMOTHY N TANSEY" userId="13ba9b6f-03cd-4829-96ee-388f075b758f" providerId="ADAL" clId="{9E90E98C-6AB0-49B4-BF72-4EA8B07E7133}" dt="2022-03-01T03:46:45.410" v="1257" actId="20577"/>
          <ac:spMkLst>
            <pc:docMk/>
            <pc:sldMk cId="2850032764" sldId="301"/>
            <ac:spMk id="8" creationId="{106F219C-E16B-43A8-8866-24E6190D1284}"/>
          </ac:spMkLst>
        </pc:spChg>
        <pc:spChg chg="add del mod ord">
          <ac:chgData name="TIMOTHY N TANSEY" userId="13ba9b6f-03cd-4829-96ee-388f075b758f" providerId="ADAL" clId="{9E90E98C-6AB0-49B4-BF72-4EA8B07E7133}" dt="2022-03-01T03:31:02.630" v="738" actId="478"/>
          <ac:spMkLst>
            <pc:docMk/>
            <pc:sldMk cId="2850032764" sldId="301"/>
            <ac:spMk id="9" creationId="{0CFC66C9-E2EB-4265-971E-AF627B4D609D}"/>
          </ac:spMkLst>
        </pc:spChg>
      </pc:sldChg>
      <pc:sldChg chg="delSp modSp new mod">
        <pc:chgData name="TIMOTHY N TANSEY" userId="13ba9b6f-03cd-4829-96ee-388f075b758f" providerId="ADAL" clId="{9E90E98C-6AB0-49B4-BF72-4EA8B07E7133}" dt="2022-03-01T03:38:07.906" v="971" actId="27636"/>
        <pc:sldMkLst>
          <pc:docMk/>
          <pc:sldMk cId="1190916254" sldId="302"/>
        </pc:sldMkLst>
        <pc:spChg chg="mod">
          <ac:chgData name="TIMOTHY N TANSEY" userId="13ba9b6f-03cd-4829-96ee-388f075b758f" providerId="ADAL" clId="{9E90E98C-6AB0-49B4-BF72-4EA8B07E7133}" dt="2022-03-01T03:36:21.398" v="956" actId="121"/>
          <ac:spMkLst>
            <pc:docMk/>
            <pc:sldMk cId="1190916254" sldId="302"/>
            <ac:spMk id="2" creationId="{B47B6B8D-DA69-422C-A64A-6A3C72853CBF}"/>
          </ac:spMkLst>
        </pc:spChg>
        <pc:spChg chg="mod">
          <ac:chgData name="TIMOTHY N TANSEY" userId="13ba9b6f-03cd-4829-96ee-388f075b758f" providerId="ADAL" clId="{9E90E98C-6AB0-49B4-BF72-4EA8B07E7133}" dt="2022-03-01T03:38:07.906" v="971" actId="27636"/>
          <ac:spMkLst>
            <pc:docMk/>
            <pc:sldMk cId="1190916254" sldId="302"/>
            <ac:spMk id="3" creationId="{C7E54DB3-0157-487D-BD61-45FF558FFF23}"/>
          </ac:spMkLst>
        </pc:spChg>
        <pc:spChg chg="del">
          <ac:chgData name="TIMOTHY N TANSEY" userId="13ba9b6f-03cd-4829-96ee-388f075b758f" providerId="ADAL" clId="{9E90E98C-6AB0-49B4-BF72-4EA8B07E7133}" dt="2022-03-01T03:36:24.392" v="957" actId="478"/>
          <ac:spMkLst>
            <pc:docMk/>
            <pc:sldMk cId="1190916254" sldId="302"/>
            <ac:spMk id="4" creationId="{B55AC058-CC1E-473B-8D46-AF3A85290A91}"/>
          </ac:spMkLst>
        </pc:spChg>
      </pc:sldChg>
      <pc:sldChg chg="delSp modSp new del mod">
        <pc:chgData name="TIMOTHY N TANSEY" userId="13ba9b6f-03cd-4829-96ee-388f075b758f" providerId="ADAL" clId="{9E90E98C-6AB0-49B4-BF72-4EA8B07E7133}" dt="2022-03-01T03:33:53.616" v="906" actId="47"/>
        <pc:sldMkLst>
          <pc:docMk/>
          <pc:sldMk cId="1365190813" sldId="302"/>
        </pc:sldMkLst>
        <pc:spChg chg="mod">
          <ac:chgData name="TIMOTHY N TANSEY" userId="13ba9b6f-03cd-4829-96ee-388f075b758f" providerId="ADAL" clId="{9E90E98C-6AB0-49B4-BF72-4EA8B07E7133}" dt="2022-03-01T03:33:36.792" v="905" actId="27636"/>
          <ac:spMkLst>
            <pc:docMk/>
            <pc:sldMk cId="1365190813" sldId="302"/>
            <ac:spMk id="3" creationId="{4FFA8A01-7376-44C6-A0DF-3A1C4792026D}"/>
          </ac:spMkLst>
        </pc:spChg>
        <pc:spChg chg="del">
          <ac:chgData name="TIMOTHY N TANSEY" userId="13ba9b6f-03cd-4829-96ee-388f075b758f" providerId="ADAL" clId="{9E90E98C-6AB0-49B4-BF72-4EA8B07E7133}" dt="2022-03-01T03:32:56.665" v="783" actId="478"/>
          <ac:spMkLst>
            <pc:docMk/>
            <pc:sldMk cId="1365190813" sldId="302"/>
            <ac:spMk id="4" creationId="{F7796B48-5D34-46B6-8E73-F3002A31BFE3}"/>
          </ac:spMkLst>
        </pc:spChg>
      </pc:sldChg>
      <pc:sldChg chg="delSp modSp new mod">
        <pc:chgData name="TIMOTHY N TANSEY" userId="13ba9b6f-03cd-4829-96ee-388f075b758f" providerId="ADAL" clId="{9E90E98C-6AB0-49B4-BF72-4EA8B07E7133}" dt="2022-03-01T03:44:41.367" v="1211" actId="121"/>
        <pc:sldMkLst>
          <pc:docMk/>
          <pc:sldMk cId="609365498" sldId="303"/>
        </pc:sldMkLst>
        <pc:spChg chg="mod">
          <ac:chgData name="TIMOTHY N TANSEY" userId="13ba9b6f-03cd-4829-96ee-388f075b758f" providerId="ADAL" clId="{9E90E98C-6AB0-49B4-BF72-4EA8B07E7133}" dt="2022-03-01T03:44:41.367" v="1211" actId="121"/>
          <ac:spMkLst>
            <pc:docMk/>
            <pc:sldMk cId="609365498" sldId="303"/>
            <ac:spMk id="2" creationId="{FB033340-5CC1-4E55-98EE-D4299CAF30CB}"/>
          </ac:spMkLst>
        </pc:spChg>
        <pc:spChg chg="mod">
          <ac:chgData name="TIMOTHY N TANSEY" userId="13ba9b6f-03cd-4829-96ee-388f075b758f" providerId="ADAL" clId="{9E90E98C-6AB0-49B4-BF72-4EA8B07E7133}" dt="2022-03-01T03:39:30.224" v="988" actId="27636"/>
          <ac:spMkLst>
            <pc:docMk/>
            <pc:sldMk cId="609365498" sldId="303"/>
            <ac:spMk id="3" creationId="{AE80FD46-24C9-4631-ADA1-96F423A239BA}"/>
          </ac:spMkLst>
        </pc:spChg>
        <pc:spChg chg="del">
          <ac:chgData name="TIMOTHY N TANSEY" userId="13ba9b6f-03cd-4829-96ee-388f075b758f" providerId="ADAL" clId="{9E90E98C-6AB0-49B4-BF72-4EA8B07E7133}" dt="2022-03-01T03:38:27.859" v="973" actId="478"/>
          <ac:spMkLst>
            <pc:docMk/>
            <pc:sldMk cId="609365498" sldId="303"/>
            <ac:spMk id="4" creationId="{BB38B96C-08B1-4548-BC7D-F50D129894C9}"/>
          </ac:spMkLst>
        </pc:spChg>
      </pc:sldChg>
      <pc:sldChg chg="delSp modSp new mod">
        <pc:chgData name="TIMOTHY N TANSEY" userId="13ba9b6f-03cd-4829-96ee-388f075b758f" providerId="ADAL" clId="{9E90E98C-6AB0-49B4-BF72-4EA8B07E7133}" dt="2022-03-01T03:56:54.969" v="1395" actId="113"/>
        <pc:sldMkLst>
          <pc:docMk/>
          <pc:sldMk cId="2146185083" sldId="304"/>
        </pc:sldMkLst>
        <pc:spChg chg="mod">
          <ac:chgData name="TIMOTHY N TANSEY" userId="13ba9b6f-03cd-4829-96ee-388f075b758f" providerId="ADAL" clId="{9E90E98C-6AB0-49B4-BF72-4EA8B07E7133}" dt="2022-03-01T03:44:50.658" v="1237" actId="20577"/>
          <ac:spMkLst>
            <pc:docMk/>
            <pc:sldMk cId="2146185083" sldId="304"/>
            <ac:spMk id="2" creationId="{7B76920D-D722-4CEE-A10E-480BACAB9801}"/>
          </ac:spMkLst>
        </pc:spChg>
        <pc:spChg chg="mod">
          <ac:chgData name="TIMOTHY N TANSEY" userId="13ba9b6f-03cd-4829-96ee-388f075b758f" providerId="ADAL" clId="{9E90E98C-6AB0-49B4-BF72-4EA8B07E7133}" dt="2022-03-01T03:56:54.969" v="1395" actId="113"/>
          <ac:spMkLst>
            <pc:docMk/>
            <pc:sldMk cId="2146185083" sldId="304"/>
            <ac:spMk id="3" creationId="{98AACDD6-ED0A-4BB6-869D-3BAFE9932A32}"/>
          </ac:spMkLst>
        </pc:spChg>
        <pc:spChg chg="del">
          <ac:chgData name="TIMOTHY N TANSEY" userId="13ba9b6f-03cd-4829-96ee-388f075b758f" providerId="ADAL" clId="{9E90E98C-6AB0-49B4-BF72-4EA8B07E7133}" dt="2022-03-01T03:39:42.564" v="991" actId="478"/>
          <ac:spMkLst>
            <pc:docMk/>
            <pc:sldMk cId="2146185083" sldId="304"/>
            <ac:spMk id="4" creationId="{4020F2AC-6757-45CF-9627-F65FCB107A03}"/>
          </ac:spMkLst>
        </pc:spChg>
      </pc:sldChg>
      <pc:sldChg chg="delSp modSp new mod">
        <pc:chgData name="TIMOTHY N TANSEY" userId="13ba9b6f-03cd-4829-96ee-388f075b758f" providerId="ADAL" clId="{9E90E98C-6AB0-49B4-BF72-4EA8B07E7133}" dt="2022-03-01T03:56:47.507" v="1394" actId="113"/>
        <pc:sldMkLst>
          <pc:docMk/>
          <pc:sldMk cId="1513325859" sldId="305"/>
        </pc:sldMkLst>
        <pc:spChg chg="mod">
          <ac:chgData name="TIMOTHY N TANSEY" userId="13ba9b6f-03cd-4829-96ee-388f075b758f" providerId="ADAL" clId="{9E90E98C-6AB0-49B4-BF72-4EA8B07E7133}" dt="2022-03-01T03:43:50.535" v="1166" actId="121"/>
          <ac:spMkLst>
            <pc:docMk/>
            <pc:sldMk cId="1513325859" sldId="305"/>
            <ac:spMk id="2" creationId="{5760DFD4-AE50-4989-B0C3-A70194CC1123}"/>
          </ac:spMkLst>
        </pc:spChg>
        <pc:spChg chg="mod">
          <ac:chgData name="TIMOTHY N TANSEY" userId="13ba9b6f-03cd-4829-96ee-388f075b758f" providerId="ADAL" clId="{9E90E98C-6AB0-49B4-BF72-4EA8B07E7133}" dt="2022-03-01T03:56:47.507" v="1394" actId="113"/>
          <ac:spMkLst>
            <pc:docMk/>
            <pc:sldMk cId="1513325859" sldId="305"/>
            <ac:spMk id="3" creationId="{3E2D49D4-1289-4B00-8F49-C7F3C31490FA}"/>
          </ac:spMkLst>
        </pc:spChg>
        <pc:spChg chg="del">
          <ac:chgData name="TIMOTHY N TANSEY" userId="13ba9b6f-03cd-4829-96ee-388f075b758f" providerId="ADAL" clId="{9E90E98C-6AB0-49B4-BF72-4EA8B07E7133}" dt="2022-03-01T03:43:52.924" v="1167" actId="478"/>
          <ac:spMkLst>
            <pc:docMk/>
            <pc:sldMk cId="1513325859" sldId="305"/>
            <ac:spMk id="4" creationId="{209C0E75-BDAE-418F-82C2-BAE77EB58245}"/>
          </ac:spMkLst>
        </pc:spChg>
      </pc:sldChg>
      <pc:sldChg chg="delSp modSp new mod">
        <pc:chgData name="TIMOTHY N TANSEY" userId="13ba9b6f-03cd-4829-96ee-388f075b758f" providerId="ADAL" clId="{9E90E98C-6AB0-49B4-BF72-4EA8B07E7133}" dt="2022-03-01T04:04:07.852" v="1623" actId="14"/>
        <pc:sldMkLst>
          <pc:docMk/>
          <pc:sldMk cId="2878827198" sldId="306"/>
        </pc:sldMkLst>
        <pc:spChg chg="mod">
          <ac:chgData name="TIMOTHY N TANSEY" userId="13ba9b6f-03cd-4829-96ee-388f075b758f" providerId="ADAL" clId="{9E90E98C-6AB0-49B4-BF72-4EA8B07E7133}" dt="2022-03-01T03:59:26.470" v="1427" actId="121"/>
          <ac:spMkLst>
            <pc:docMk/>
            <pc:sldMk cId="2878827198" sldId="306"/>
            <ac:spMk id="2" creationId="{6ECDFFB1-9D7B-4ACB-8E6E-28C4ED4A63F2}"/>
          </ac:spMkLst>
        </pc:spChg>
        <pc:spChg chg="mod">
          <ac:chgData name="TIMOTHY N TANSEY" userId="13ba9b6f-03cd-4829-96ee-388f075b758f" providerId="ADAL" clId="{9E90E98C-6AB0-49B4-BF72-4EA8B07E7133}" dt="2022-03-01T04:04:07.852" v="1623" actId="14"/>
          <ac:spMkLst>
            <pc:docMk/>
            <pc:sldMk cId="2878827198" sldId="306"/>
            <ac:spMk id="3" creationId="{FE09CC55-B23D-4D72-AACC-CBCC9BDC92FB}"/>
          </ac:spMkLst>
        </pc:spChg>
        <pc:spChg chg="del">
          <ac:chgData name="TIMOTHY N TANSEY" userId="13ba9b6f-03cd-4829-96ee-388f075b758f" providerId="ADAL" clId="{9E90E98C-6AB0-49B4-BF72-4EA8B07E7133}" dt="2022-03-01T03:59:29.214" v="1428" actId="478"/>
          <ac:spMkLst>
            <pc:docMk/>
            <pc:sldMk cId="2878827198" sldId="306"/>
            <ac:spMk id="4" creationId="{FF1A4E6B-96EE-421D-A3AD-E37DB603686C}"/>
          </ac:spMkLst>
        </pc:spChg>
      </pc:sldChg>
      <pc:sldChg chg="delSp modSp new mod">
        <pc:chgData name="TIMOTHY N TANSEY" userId="13ba9b6f-03cd-4829-96ee-388f075b758f" providerId="ADAL" clId="{9E90E98C-6AB0-49B4-BF72-4EA8B07E7133}" dt="2022-03-01T04:16:04.693" v="2360" actId="403"/>
        <pc:sldMkLst>
          <pc:docMk/>
          <pc:sldMk cId="4216889979" sldId="307"/>
        </pc:sldMkLst>
        <pc:spChg chg="mod">
          <ac:chgData name="TIMOTHY N TANSEY" userId="13ba9b6f-03cd-4829-96ee-388f075b758f" providerId="ADAL" clId="{9E90E98C-6AB0-49B4-BF72-4EA8B07E7133}" dt="2022-03-01T04:04:41.526" v="1647" actId="121"/>
          <ac:spMkLst>
            <pc:docMk/>
            <pc:sldMk cId="4216889979" sldId="307"/>
            <ac:spMk id="2" creationId="{2FD3FE3D-DE92-446C-B29C-4F3F44482433}"/>
          </ac:spMkLst>
        </pc:spChg>
        <pc:spChg chg="mod">
          <ac:chgData name="TIMOTHY N TANSEY" userId="13ba9b6f-03cd-4829-96ee-388f075b758f" providerId="ADAL" clId="{9E90E98C-6AB0-49B4-BF72-4EA8B07E7133}" dt="2022-03-01T04:16:04.693" v="2360" actId="403"/>
          <ac:spMkLst>
            <pc:docMk/>
            <pc:sldMk cId="4216889979" sldId="307"/>
            <ac:spMk id="3" creationId="{2E199689-0D4A-4C39-BE9A-147071AAF925}"/>
          </ac:spMkLst>
        </pc:spChg>
        <pc:spChg chg="del">
          <ac:chgData name="TIMOTHY N TANSEY" userId="13ba9b6f-03cd-4829-96ee-388f075b758f" providerId="ADAL" clId="{9E90E98C-6AB0-49B4-BF72-4EA8B07E7133}" dt="2022-03-01T04:04:44.775" v="1648" actId="478"/>
          <ac:spMkLst>
            <pc:docMk/>
            <pc:sldMk cId="4216889979" sldId="307"/>
            <ac:spMk id="4" creationId="{0806D46D-15C5-4ED0-8B80-614F57997E90}"/>
          </ac:spMkLst>
        </pc:spChg>
      </pc:sldChg>
      <pc:sldChg chg="delSp modSp new mod">
        <pc:chgData name="TIMOTHY N TANSEY" userId="13ba9b6f-03cd-4829-96ee-388f075b758f" providerId="ADAL" clId="{9E90E98C-6AB0-49B4-BF72-4EA8B07E7133}" dt="2022-03-01T04:15:40.483" v="2351" actId="27636"/>
        <pc:sldMkLst>
          <pc:docMk/>
          <pc:sldMk cId="175025435" sldId="308"/>
        </pc:sldMkLst>
        <pc:spChg chg="mod">
          <ac:chgData name="TIMOTHY N TANSEY" userId="13ba9b6f-03cd-4829-96ee-388f075b758f" providerId="ADAL" clId="{9E90E98C-6AB0-49B4-BF72-4EA8B07E7133}" dt="2022-03-01T04:10:26.380" v="2243" actId="14100"/>
          <ac:spMkLst>
            <pc:docMk/>
            <pc:sldMk cId="175025435" sldId="308"/>
            <ac:spMk id="2" creationId="{A47CD878-AC29-42DD-9C5D-66DBA74FC1C6}"/>
          </ac:spMkLst>
        </pc:spChg>
        <pc:spChg chg="mod">
          <ac:chgData name="TIMOTHY N TANSEY" userId="13ba9b6f-03cd-4829-96ee-388f075b758f" providerId="ADAL" clId="{9E90E98C-6AB0-49B4-BF72-4EA8B07E7133}" dt="2022-03-01T04:15:40.483" v="2351" actId="27636"/>
          <ac:spMkLst>
            <pc:docMk/>
            <pc:sldMk cId="175025435" sldId="308"/>
            <ac:spMk id="3" creationId="{4E15EA5C-6E6F-40EC-ADA1-EB36A9D6E5E7}"/>
          </ac:spMkLst>
        </pc:spChg>
        <pc:spChg chg="del">
          <ac:chgData name="TIMOTHY N TANSEY" userId="13ba9b6f-03cd-4829-96ee-388f075b758f" providerId="ADAL" clId="{9E90E98C-6AB0-49B4-BF72-4EA8B07E7133}" dt="2022-03-01T04:10:32.482" v="2244" actId="478"/>
          <ac:spMkLst>
            <pc:docMk/>
            <pc:sldMk cId="175025435" sldId="308"/>
            <ac:spMk id="4" creationId="{5751E15A-9648-42A4-9186-D058F53C5921}"/>
          </ac:spMkLst>
        </pc:spChg>
      </pc:sldChg>
      <pc:sldChg chg="delSp modSp new mod">
        <pc:chgData name="TIMOTHY N TANSEY" userId="13ba9b6f-03cd-4829-96ee-388f075b758f" providerId="ADAL" clId="{9E90E98C-6AB0-49B4-BF72-4EA8B07E7133}" dt="2022-03-01T04:17:59.526" v="2574" actId="121"/>
        <pc:sldMkLst>
          <pc:docMk/>
          <pc:sldMk cId="2681355708" sldId="309"/>
        </pc:sldMkLst>
        <pc:spChg chg="mod">
          <ac:chgData name="TIMOTHY N TANSEY" userId="13ba9b6f-03cd-4829-96ee-388f075b758f" providerId="ADAL" clId="{9E90E98C-6AB0-49B4-BF72-4EA8B07E7133}" dt="2022-03-01T04:17:59.526" v="2574" actId="121"/>
          <ac:spMkLst>
            <pc:docMk/>
            <pc:sldMk cId="2681355708" sldId="309"/>
            <ac:spMk id="2" creationId="{5D885CF5-6725-47F2-8C13-67BB1806F6DA}"/>
          </ac:spMkLst>
        </pc:spChg>
        <pc:spChg chg="mod">
          <ac:chgData name="TIMOTHY N TANSEY" userId="13ba9b6f-03cd-4829-96ee-388f075b758f" providerId="ADAL" clId="{9E90E98C-6AB0-49B4-BF72-4EA8B07E7133}" dt="2022-03-01T04:17:38.698" v="2533" actId="27636"/>
          <ac:spMkLst>
            <pc:docMk/>
            <pc:sldMk cId="2681355708" sldId="309"/>
            <ac:spMk id="3" creationId="{808DA11D-17DB-41B2-956A-A4E3149C5662}"/>
          </ac:spMkLst>
        </pc:spChg>
        <pc:spChg chg="del">
          <ac:chgData name="TIMOTHY N TANSEY" userId="13ba9b6f-03cd-4829-96ee-388f075b758f" providerId="ADAL" clId="{9E90E98C-6AB0-49B4-BF72-4EA8B07E7133}" dt="2022-03-01T04:15:48.380" v="2353" actId="478"/>
          <ac:spMkLst>
            <pc:docMk/>
            <pc:sldMk cId="2681355708" sldId="309"/>
            <ac:spMk id="4" creationId="{0D7264F1-8EA2-4E1F-9AFF-75F0424ECF8A}"/>
          </ac:spMkLst>
        </pc:spChg>
      </pc:sldChg>
      <pc:sldChg chg="delSp modSp new mod">
        <pc:chgData name="TIMOTHY N TANSEY" userId="13ba9b6f-03cd-4829-96ee-388f075b758f" providerId="ADAL" clId="{9E90E98C-6AB0-49B4-BF72-4EA8B07E7133}" dt="2022-03-01T04:19:39.240" v="2793" actId="5793"/>
        <pc:sldMkLst>
          <pc:docMk/>
          <pc:sldMk cId="3486588515" sldId="310"/>
        </pc:sldMkLst>
        <pc:spChg chg="mod">
          <ac:chgData name="TIMOTHY N TANSEY" userId="13ba9b6f-03cd-4829-96ee-388f075b758f" providerId="ADAL" clId="{9E90E98C-6AB0-49B4-BF72-4EA8B07E7133}" dt="2022-03-01T04:18:44.394" v="2610" actId="121"/>
          <ac:spMkLst>
            <pc:docMk/>
            <pc:sldMk cId="3486588515" sldId="310"/>
            <ac:spMk id="2" creationId="{65C15346-1B4E-4210-92FD-8A5B967F849F}"/>
          </ac:spMkLst>
        </pc:spChg>
        <pc:spChg chg="mod">
          <ac:chgData name="TIMOTHY N TANSEY" userId="13ba9b6f-03cd-4829-96ee-388f075b758f" providerId="ADAL" clId="{9E90E98C-6AB0-49B4-BF72-4EA8B07E7133}" dt="2022-03-01T04:19:39.240" v="2793" actId="5793"/>
          <ac:spMkLst>
            <pc:docMk/>
            <pc:sldMk cId="3486588515" sldId="310"/>
            <ac:spMk id="3" creationId="{E2A46A53-5D74-4048-AACE-47D12CE5A1C3}"/>
          </ac:spMkLst>
        </pc:spChg>
        <pc:spChg chg="del">
          <ac:chgData name="TIMOTHY N TANSEY" userId="13ba9b6f-03cd-4829-96ee-388f075b758f" providerId="ADAL" clId="{9E90E98C-6AB0-49B4-BF72-4EA8B07E7133}" dt="2022-03-01T04:18:46.410" v="2611" actId="478"/>
          <ac:spMkLst>
            <pc:docMk/>
            <pc:sldMk cId="3486588515" sldId="310"/>
            <ac:spMk id="4" creationId="{3939FC55-A2D9-4B9E-A893-48400D39766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DB27BF-069B-4400-A3DF-A97FB46FCDE7}" type="datetimeFigureOut">
              <a:rPr lang="en-US" smtClean="0"/>
              <a:t>2/28/2022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35081B-5628-45BE-8E9B-74471DD9ACA7}" type="slidenum">
              <a:rPr lang="en-US" smtClean="0"/>
              <a:t>‹#›</a:t>
            </a:fld>
            <a:endParaRPr lang="en-US"/>
          </a:p>
        </p:txBody>
      </p:sp>
    </p:spTree>
    <p:extLst>
      <p:ext uri="{BB962C8B-B14F-4D97-AF65-F5344CB8AC3E}">
        <p14:creationId xmlns:p14="http://schemas.microsoft.com/office/powerpoint/2010/main" val="3665231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www.irs.gov/businesses/small-businesses-self-employed/work-opportunity-tax-credit#collapseCollapsible1638290309604" TargetMode="External"/><Relationship Id="rId3" Type="http://schemas.openxmlformats.org/officeDocument/2006/relationships/hyperlink" Target="https://www.irs.gov/businesses/small-businesses-self-employed/work-opportunity-tax-credit#collapseCollapsible1638290309618" TargetMode="External"/><Relationship Id="rId7" Type="http://schemas.openxmlformats.org/officeDocument/2006/relationships/hyperlink" Target="https://www.irs.gov/businesses/small-businesses-self-employed/work-opportunity-tax-credit#collapseCollapsible1638290309610"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s://www.irs.gov/businesses/small-businesses-self-employed/work-opportunity-tax-credit#collapseCollapsible1638290309612" TargetMode="External"/><Relationship Id="rId5" Type="http://schemas.openxmlformats.org/officeDocument/2006/relationships/hyperlink" Target="https://www.irs.gov/businesses/small-businesses-self-employed/work-opportunity-tax-credit#collapseCollapsible1638290309613" TargetMode="External"/><Relationship Id="rId4" Type="http://schemas.openxmlformats.org/officeDocument/2006/relationships/hyperlink" Target="https://www.irs.gov/businesses/small-businesses-self-employed/work-opportunity-tax-credit#collapseCollapsible1638290309616"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a:t>
            </a:r>
            <a:r>
              <a:rPr lang="en-US" baseline="0" dirty="0"/>
              <a:t> or Stacie?</a:t>
            </a:r>
            <a:endParaRPr lang="en-US" dirty="0"/>
          </a:p>
        </p:txBody>
      </p:sp>
      <p:sp>
        <p:nvSpPr>
          <p:cNvPr id="4" name="Slide Number Placeholder 3"/>
          <p:cNvSpPr>
            <a:spLocks noGrp="1"/>
          </p:cNvSpPr>
          <p:nvPr>
            <p:ph type="sldNum" sz="quarter" idx="5"/>
          </p:nvPr>
        </p:nvSpPr>
        <p:spPr/>
        <p:txBody>
          <a:bodyPr/>
          <a:lstStyle/>
          <a:p>
            <a:fld id="{6C35081B-5628-45BE-8E9B-74471DD9ACA7}" type="slidenum">
              <a:rPr lang="en-US" smtClean="0"/>
              <a:t>1</a:t>
            </a:fld>
            <a:endParaRPr lang="en-US"/>
          </a:p>
        </p:txBody>
      </p:sp>
    </p:spTree>
    <p:extLst>
      <p:ext uri="{BB962C8B-B14F-4D97-AF65-F5344CB8AC3E}">
        <p14:creationId xmlns:p14="http://schemas.microsoft.com/office/powerpoint/2010/main" val="3163398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Tim</a:t>
            </a:r>
            <a:r>
              <a:rPr lang="en-US" baseline="0" dirty="0"/>
              <a:t> or Stacie?</a:t>
            </a:r>
            <a:endParaRPr lang="en-US" dirty="0"/>
          </a:p>
          <a:p>
            <a:endParaRPr lang="en-US" dirty="0"/>
          </a:p>
        </p:txBody>
      </p:sp>
      <p:sp>
        <p:nvSpPr>
          <p:cNvPr id="4" name="Slide Number Placeholder 3"/>
          <p:cNvSpPr>
            <a:spLocks noGrp="1"/>
          </p:cNvSpPr>
          <p:nvPr>
            <p:ph type="sldNum" sz="quarter" idx="5"/>
          </p:nvPr>
        </p:nvSpPr>
        <p:spPr/>
        <p:txBody>
          <a:bodyPr/>
          <a:lstStyle/>
          <a:p>
            <a:fld id="{6C35081B-5628-45BE-8E9B-74471DD9ACA7}" type="slidenum">
              <a:rPr lang="en-US" smtClean="0"/>
              <a:t>2</a:t>
            </a:fld>
            <a:endParaRPr lang="en-US"/>
          </a:p>
        </p:txBody>
      </p:sp>
    </p:spTree>
    <p:extLst>
      <p:ext uri="{BB962C8B-B14F-4D97-AF65-F5344CB8AC3E}">
        <p14:creationId xmlns:p14="http://schemas.microsoft.com/office/powerpoint/2010/main" val="843693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Tim</a:t>
            </a:r>
            <a:r>
              <a:rPr lang="en-US" baseline="0" dirty="0"/>
              <a:t> or Stacie?</a:t>
            </a:r>
            <a:endParaRPr lang="en-US" dirty="0"/>
          </a:p>
          <a:p>
            <a:endParaRPr lang="en-US" dirty="0"/>
          </a:p>
        </p:txBody>
      </p:sp>
      <p:sp>
        <p:nvSpPr>
          <p:cNvPr id="4" name="Slide Number Placeholder 3"/>
          <p:cNvSpPr>
            <a:spLocks noGrp="1"/>
          </p:cNvSpPr>
          <p:nvPr>
            <p:ph type="sldNum" sz="quarter" idx="5"/>
          </p:nvPr>
        </p:nvSpPr>
        <p:spPr/>
        <p:txBody>
          <a:bodyPr/>
          <a:lstStyle/>
          <a:p>
            <a:fld id="{6C35081B-5628-45BE-8E9B-74471DD9ACA7}" type="slidenum">
              <a:rPr lang="en-US" smtClean="0"/>
              <a:t>3</a:t>
            </a:fld>
            <a:endParaRPr lang="en-US"/>
          </a:p>
        </p:txBody>
      </p:sp>
    </p:spTree>
    <p:extLst>
      <p:ext uri="{BB962C8B-B14F-4D97-AF65-F5344CB8AC3E}">
        <p14:creationId xmlns:p14="http://schemas.microsoft.com/office/powerpoint/2010/main" val="3845644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Tim</a:t>
            </a:r>
            <a:r>
              <a:rPr lang="en-US" baseline="0" dirty="0"/>
              <a:t> or Stacie?</a:t>
            </a:r>
            <a:endParaRPr lang="en-US" dirty="0"/>
          </a:p>
          <a:p>
            <a:endParaRPr lang="en-US" dirty="0"/>
          </a:p>
        </p:txBody>
      </p:sp>
      <p:sp>
        <p:nvSpPr>
          <p:cNvPr id="4" name="Slide Number Placeholder 3"/>
          <p:cNvSpPr>
            <a:spLocks noGrp="1"/>
          </p:cNvSpPr>
          <p:nvPr>
            <p:ph type="sldNum" sz="quarter" idx="10"/>
          </p:nvPr>
        </p:nvSpPr>
        <p:spPr/>
        <p:txBody>
          <a:bodyPr/>
          <a:lstStyle/>
          <a:p>
            <a:fld id="{6C35081B-5628-45BE-8E9B-74471DD9ACA7}" type="slidenum">
              <a:rPr lang="en-US" smtClean="0"/>
              <a:t>4</a:t>
            </a:fld>
            <a:endParaRPr lang="en-US"/>
          </a:p>
        </p:txBody>
      </p:sp>
    </p:spTree>
    <p:extLst>
      <p:ext uri="{BB962C8B-B14F-4D97-AF65-F5344CB8AC3E}">
        <p14:creationId xmlns:p14="http://schemas.microsoft.com/office/powerpoint/2010/main" val="895963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Stacie</a:t>
            </a:r>
            <a:endParaRPr lang="en-US" dirty="0"/>
          </a:p>
          <a:p>
            <a:endParaRPr lang="en-US" dirty="0"/>
          </a:p>
        </p:txBody>
      </p:sp>
      <p:sp>
        <p:nvSpPr>
          <p:cNvPr id="4" name="Slide Number Placeholder 3"/>
          <p:cNvSpPr>
            <a:spLocks noGrp="1"/>
          </p:cNvSpPr>
          <p:nvPr>
            <p:ph type="sldNum" sz="quarter" idx="5"/>
          </p:nvPr>
        </p:nvSpPr>
        <p:spPr/>
        <p:txBody>
          <a:bodyPr/>
          <a:lstStyle/>
          <a:p>
            <a:fld id="{6C35081B-5628-45BE-8E9B-74471DD9ACA7}" type="slidenum">
              <a:rPr lang="en-US" smtClean="0"/>
              <a:t>5</a:t>
            </a:fld>
            <a:endParaRPr lang="en-US"/>
          </a:p>
        </p:txBody>
      </p:sp>
    </p:spTree>
    <p:extLst>
      <p:ext uri="{BB962C8B-B14F-4D97-AF65-F5344CB8AC3E}">
        <p14:creationId xmlns:p14="http://schemas.microsoft.com/office/powerpoint/2010/main" val="467609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u="none" strike="noStrike" dirty="0">
                <a:solidFill>
                  <a:srgbClr val="1B1B1B"/>
                </a:solidFill>
                <a:effectLst/>
                <a:latin typeface="inherit"/>
                <a:hlinkClick r:id="rId3"/>
              </a:rPr>
              <a:t>Qualified IV-A Recipient</a:t>
            </a:r>
            <a:endParaRPr lang="en-US" b="1" i="0" dirty="0">
              <a:solidFill>
                <a:srgbClr val="1B1B1B"/>
              </a:solidFill>
              <a:effectLst/>
              <a:latin typeface="inherit"/>
            </a:endParaRPr>
          </a:p>
          <a:p>
            <a:pPr algn="l"/>
            <a:r>
              <a:rPr lang="en-US" b="0" i="0" dirty="0">
                <a:solidFill>
                  <a:srgbClr val="1B1B1B"/>
                </a:solidFill>
                <a:effectLst/>
                <a:latin typeface="Source Sans Pro" panose="020B0503030403020204" pitchFamily="34" charset="0"/>
              </a:rPr>
              <a:t> </a:t>
            </a:r>
          </a:p>
          <a:p>
            <a:pPr algn="l"/>
            <a:r>
              <a:rPr lang="en-US" b="0" i="0" dirty="0">
                <a:solidFill>
                  <a:srgbClr val="1B1B1B"/>
                </a:solidFill>
                <a:effectLst/>
                <a:latin typeface="Source Sans Pro" panose="020B0503030403020204" pitchFamily="34" charset="0"/>
              </a:rPr>
              <a:t>An individual who is a member of a family receiving assistance under a state plan approved under part A of title IV of the Social Security Act relating to Temporary Assistance for Needy Families (TANF). The assistance must be received for any 9-month period during the 18-month period ending on the hiring date.</a:t>
            </a:r>
          </a:p>
          <a:p>
            <a:endParaRPr lang="en-US" dirty="0"/>
          </a:p>
          <a:p>
            <a:pPr algn="l"/>
            <a:r>
              <a:rPr lang="en-US" b="1" i="0" u="none" strike="noStrike" dirty="0">
                <a:solidFill>
                  <a:srgbClr val="1B1B1B"/>
                </a:solidFill>
                <a:effectLst/>
                <a:latin typeface="inherit"/>
                <a:hlinkClick r:id="rId4"/>
              </a:rPr>
              <a:t>Qualified Veteran</a:t>
            </a:r>
            <a:endParaRPr lang="en-US" b="1" i="0" dirty="0">
              <a:solidFill>
                <a:srgbClr val="1B1B1B"/>
              </a:solidFill>
              <a:effectLst/>
              <a:latin typeface="inherit"/>
            </a:endParaRPr>
          </a:p>
          <a:p>
            <a:pPr algn="l"/>
            <a:r>
              <a:rPr lang="en-US" b="0" i="0" dirty="0">
                <a:solidFill>
                  <a:srgbClr val="1B1B1B"/>
                </a:solidFill>
                <a:effectLst/>
                <a:latin typeface="Source Sans Pro" panose="020B0503030403020204" pitchFamily="34" charset="0"/>
              </a:rPr>
              <a:t> </a:t>
            </a:r>
          </a:p>
          <a:p>
            <a:pPr algn="l"/>
            <a:r>
              <a:rPr lang="en-US" b="0" i="0" dirty="0">
                <a:solidFill>
                  <a:srgbClr val="1B1B1B"/>
                </a:solidFill>
                <a:effectLst/>
                <a:latin typeface="Source Sans Pro" panose="020B0503030403020204" pitchFamily="34" charset="0"/>
              </a:rPr>
              <a:t>A “qualified veteran” is a veteran who is any of the following:</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A member of a family receiving assistance under the Supplemental Nutrition Assistance Program (SNAP) (food stamps) for at least 3 months during the first 15 months of employment.</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Unemployed for a period totaling at least 4 weeks (whether or not consecutive) but less than 6 months in the 1-year period ending on the hiring date.</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Unemployed for a period totaling at least 6 months (whether or not consecutive) in the 1-year period ending on the hiring date.</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A disabled veteran entitled to compensation for a service-connected disability hired not more than one year after being discharged or released from active duty in the U.S. Armed Forces.</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A disabled veteran entitled to compensation for a service-connected disability who is unemployed for a period totaling at least six months (whether or not consecutive) in the one-year period ending on the hiring date.</a:t>
            </a:r>
          </a:p>
          <a:p>
            <a:endParaRPr lang="en-US" dirty="0"/>
          </a:p>
          <a:p>
            <a:pPr algn="l"/>
            <a:r>
              <a:rPr lang="en-US" b="1" i="0" u="none" strike="noStrike" dirty="0">
                <a:solidFill>
                  <a:srgbClr val="1B1B1B"/>
                </a:solidFill>
                <a:effectLst/>
                <a:latin typeface="inherit"/>
                <a:hlinkClick r:id="rId5"/>
              </a:rPr>
              <a:t>Ex-Felon</a:t>
            </a:r>
            <a:endParaRPr lang="en-US" b="1" i="0" dirty="0">
              <a:solidFill>
                <a:srgbClr val="1B1B1B"/>
              </a:solidFill>
              <a:effectLst/>
              <a:latin typeface="inherit"/>
            </a:endParaRPr>
          </a:p>
          <a:p>
            <a:pPr algn="l"/>
            <a:r>
              <a:rPr lang="en-US" b="0" i="0" dirty="0">
                <a:solidFill>
                  <a:srgbClr val="1B1B1B"/>
                </a:solidFill>
                <a:effectLst/>
                <a:latin typeface="Source Sans Pro" panose="020B0503030403020204" pitchFamily="34" charset="0"/>
              </a:rPr>
              <a:t> </a:t>
            </a:r>
          </a:p>
          <a:p>
            <a:pPr algn="l"/>
            <a:r>
              <a:rPr lang="en-US" b="0" i="0" dirty="0">
                <a:solidFill>
                  <a:srgbClr val="1B1B1B"/>
                </a:solidFill>
                <a:effectLst/>
                <a:latin typeface="Source Sans Pro" panose="020B0503030403020204" pitchFamily="34" charset="0"/>
              </a:rPr>
              <a:t>A “qualified ex-felon” is a person hired within a year of:</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Being convicted of a felony or</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Being released from prison from the felony</a:t>
            </a:r>
          </a:p>
          <a:p>
            <a:endParaRPr lang="en-US" dirty="0"/>
          </a:p>
          <a:p>
            <a:pPr algn="l"/>
            <a:r>
              <a:rPr lang="en-US" b="1" i="0" u="none" strike="noStrike" dirty="0">
                <a:solidFill>
                  <a:srgbClr val="1B1B1B"/>
                </a:solidFill>
                <a:effectLst/>
                <a:latin typeface="inherit"/>
                <a:hlinkClick r:id="rId6"/>
              </a:rPr>
              <a:t>Designated Community Resident (DCR)</a:t>
            </a:r>
            <a:endParaRPr lang="en-US" b="1" i="0" u="none" strike="noStrike" dirty="0">
              <a:solidFill>
                <a:srgbClr val="1B1B1B"/>
              </a:solidFill>
              <a:effectLst/>
              <a:latin typeface="inherit"/>
            </a:endParaRPr>
          </a:p>
          <a:p>
            <a:pPr algn="l"/>
            <a:r>
              <a:rPr lang="en-US" b="0" i="0" dirty="0">
                <a:solidFill>
                  <a:srgbClr val="1B1B1B"/>
                </a:solidFill>
                <a:effectLst/>
                <a:latin typeface="Source Sans Pro" panose="020B0503030403020204" pitchFamily="34" charset="0"/>
              </a:rPr>
              <a:t> </a:t>
            </a:r>
          </a:p>
          <a:p>
            <a:pPr algn="l"/>
            <a:r>
              <a:rPr lang="en-US" b="0" i="0" dirty="0">
                <a:solidFill>
                  <a:srgbClr val="1B1B1B"/>
                </a:solidFill>
                <a:effectLst/>
                <a:latin typeface="Source Sans Pro" panose="020B0503030403020204" pitchFamily="34" charset="0"/>
              </a:rPr>
              <a:t>A DCR is an individual who, on the date of hiring</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Is at least 18 years old and under 40,</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Resides within one of the following:</a:t>
            </a:r>
          </a:p>
          <a:p>
            <a:pPr marL="742950" lvl="1" indent="-285750" algn="l">
              <a:buFont typeface="Arial" panose="020B0604020202020204" pitchFamily="34" charset="0"/>
              <a:buChar char="•"/>
            </a:pPr>
            <a:r>
              <a:rPr lang="en-US" b="0" i="0" dirty="0">
                <a:solidFill>
                  <a:srgbClr val="1B1B1B"/>
                </a:solidFill>
                <a:effectLst/>
                <a:latin typeface="Source Sans Pro" panose="020B0503030403020204" pitchFamily="34" charset="0"/>
              </a:rPr>
              <a:t>An Empowerment zone</a:t>
            </a:r>
          </a:p>
          <a:p>
            <a:pPr marL="742950" lvl="1" indent="-285750" algn="l">
              <a:buFont typeface="Arial" panose="020B0604020202020204" pitchFamily="34" charset="0"/>
              <a:buChar char="•"/>
            </a:pPr>
            <a:r>
              <a:rPr lang="en-US" b="0" i="0" dirty="0">
                <a:solidFill>
                  <a:srgbClr val="1B1B1B"/>
                </a:solidFill>
                <a:effectLst/>
                <a:latin typeface="Source Sans Pro" panose="020B0503030403020204" pitchFamily="34" charset="0"/>
              </a:rPr>
              <a:t>An Enterprise community</a:t>
            </a:r>
          </a:p>
          <a:p>
            <a:pPr marL="742950" lvl="1" indent="-285750" algn="l">
              <a:buFont typeface="Arial" panose="020B0604020202020204" pitchFamily="34" charset="0"/>
              <a:buChar char="•"/>
            </a:pPr>
            <a:r>
              <a:rPr lang="en-US" b="0" i="0" dirty="0">
                <a:solidFill>
                  <a:srgbClr val="1B1B1B"/>
                </a:solidFill>
                <a:effectLst/>
                <a:latin typeface="Source Sans Pro" panose="020B0503030403020204" pitchFamily="34" charset="0"/>
              </a:rPr>
              <a:t>A Renewal community</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AND continues to reside at the locations after employment.</a:t>
            </a:r>
          </a:p>
          <a:p>
            <a:endParaRPr lang="en-US" dirty="0"/>
          </a:p>
          <a:p>
            <a:pPr algn="l"/>
            <a:r>
              <a:rPr lang="en-US" b="1" i="0" u="none" strike="noStrike" dirty="0">
                <a:solidFill>
                  <a:srgbClr val="1B1B1B"/>
                </a:solidFill>
                <a:effectLst/>
                <a:latin typeface="inherit"/>
                <a:hlinkClick r:id="rId7"/>
              </a:rPr>
              <a:t>Vocational Rehabilitation Referral</a:t>
            </a:r>
            <a:endParaRPr lang="en-US" b="1" i="0" dirty="0">
              <a:solidFill>
                <a:srgbClr val="1B1B1B"/>
              </a:solidFill>
              <a:effectLst/>
              <a:latin typeface="inherit"/>
            </a:endParaRPr>
          </a:p>
          <a:p>
            <a:pPr algn="l"/>
            <a:r>
              <a:rPr lang="en-US" b="0" i="0" dirty="0">
                <a:solidFill>
                  <a:srgbClr val="1B1B1B"/>
                </a:solidFill>
                <a:effectLst/>
                <a:latin typeface="Source Sans Pro" panose="020B0503030403020204" pitchFamily="34" charset="0"/>
              </a:rPr>
              <a:t> </a:t>
            </a:r>
          </a:p>
          <a:p>
            <a:pPr algn="l"/>
            <a:r>
              <a:rPr lang="en-US" b="0" i="0" dirty="0">
                <a:solidFill>
                  <a:srgbClr val="1B1B1B"/>
                </a:solidFill>
                <a:effectLst/>
                <a:latin typeface="Source Sans Pro" panose="020B0503030403020204" pitchFamily="34" charset="0"/>
              </a:rPr>
              <a:t>A “vocational rehabilitation referral” is a person who has a physical or mental disability and has been referred to the employer while receiving or upon completion of rehabilitative services pursuant to:</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A state plan approved under the Rehabilitation Act of 1973 OR</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An Employment Network Plan under the Ticket to Work program, OR</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A program carried out under the Department of Veteran Affairs.</a:t>
            </a:r>
          </a:p>
          <a:p>
            <a:pPr algn="l">
              <a:buFont typeface="Arial" panose="020B0604020202020204" pitchFamily="34" charset="0"/>
              <a:buChar char="•"/>
            </a:pPr>
            <a:endParaRPr lang="en-US" b="0" i="0" dirty="0">
              <a:solidFill>
                <a:srgbClr val="1B1B1B"/>
              </a:solidFill>
              <a:effectLst/>
              <a:latin typeface="Source Sans Pro" panose="020B0503030403020204" pitchFamily="34" charset="0"/>
            </a:endParaRPr>
          </a:p>
          <a:p>
            <a:pPr algn="l"/>
            <a:r>
              <a:rPr lang="en-US" b="1" i="0" u="none" strike="noStrike" dirty="0">
                <a:solidFill>
                  <a:srgbClr val="1B1B1B"/>
                </a:solidFill>
                <a:effectLst/>
                <a:latin typeface="inherit"/>
                <a:hlinkClick r:id="rId8"/>
              </a:rPr>
              <a:t>Supplemental Security Income (SSI) Recipient</a:t>
            </a:r>
            <a:endParaRPr lang="en-US" b="1" i="0" u="none" strike="noStrike" dirty="0">
              <a:solidFill>
                <a:srgbClr val="1B1B1B"/>
              </a:solidFill>
              <a:effectLst/>
              <a:latin typeface="inherit"/>
            </a:endParaRPr>
          </a:p>
          <a:p>
            <a:pPr algn="l"/>
            <a:r>
              <a:rPr lang="en-US" b="0" i="0" dirty="0">
                <a:solidFill>
                  <a:srgbClr val="1B1B1B"/>
                </a:solidFill>
                <a:effectLst/>
                <a:latin typeface="Source Sans Pro" panose="020B0503030403020204" pitchFamily="34" charset="0"/>
              </a:rPr>
              <a:t> </a:t>
            </a:r>
          </a:p>
          <a:p>
            <a:pPr algn="l"/>
            <a:r>
              <a:rPr lang="en-US" b="0" i="0" dirty="0">
                <a:solidFill>
                  <a:srgbClr val="1B1B1B"/>
                </a:solidFill>
                <a:effectLst/>
                <a:latin typeface="Source Sans Pro" panose="020B0503030403020204" pitchFamily="34" charset="0"/>
              </a:rPr>
              <a:t>An individual is a “qualified SSI recipient” if a month for which this person received SSI benefits is within 60 days of the date this person is hired.</a:t>
            </a:r>
          </a:p>
          <a:p>
            <a:endParaRPr lang="en-US" dirty="0"/>
          </a:p>
        </p:txBody>
      </p:sp>
      <p:sp>
        <p:nvSpPr>
          <p:cNvPr id="4" name="Slide Number Placeholder 3"/>
          <p:cNvSpPr>
            <a:spLocks noGrp="1"/>
          </p:cNvSpPr>
          <p:nvPr>
            <p:ph type="sldNum" sz="quarter" idx="5"/>
          </p:nvPr>
        </p:nvSpPr>
        <p:spPr/>
        <p:txBody>
          <a:bodyPr/>
          <a:lstStyle/>
          <a:p>
            <a:fld id="{6C35081B-5628-45BE-8E9B-74471DD9ACA7}" type="slidenum">
              <a:rPr lang="en-US" smtClean="0"/>
              <a:t>8</a:t>
            </a:fld>
            <a:endParaRPr lang="en-US"/>
          </a:p>
        </p:txBody>
      </p:sp>
    </p:spTree>
    <p:extLst>
      <p:ext uri="{BB962C8B-B14F-4D97-AF65-F5344CB8AC3E}">
        <p14:creationId xmlns:p14="http://schemas.microsoft.com/office/powerpoint/2010/main" val="3153775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Stacie</a:t>
            </a:r>
          </a:p>
        </p:txBody>
      </p:sp>
      <p:sp>
        <p:nvSpPr>
          <p:cNvPr id="4" name="Slide Number Placeholder 3"/>
          <p:cNvSpPr>
            <a:spLocks noGrp="1"/>
          </p:cNvSpPr>
          <p:nvPr>
            <p:ph type="sldNum" sz="quarter" idx="5"/>
          </p:nvPr>
        </p:nvSpPr>
        <p:spPr/>
        <p:txBody>
          <a:bodyPr/>
          <a:lstStyle/>
          <a:p>
            <a:fld id="{6C35081B-5628-45BE-8E9B-74471DD9ACA7}" type="slidenum">
              <a:rPr lang="en-US" smtClean="0"/>
              <a:t>18</a:t>
            </a:fld>
            <a:endParaRPr lang="en-US"/>
          </a:p>
        </p:txBody>
      </p:sp>
    </p:spTree>
    <p:extLst>
      <p:ext uri="{BB962C8B-B14F-4D97-AF65-F5344CB8AC3E}">
        <p14:creationId xmlns:p14="http://schemas.microsoft.com/office/powerpoint/2010/main" val="523573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1D05ED8-287F-4D7C-AB3F-89C069D54E95}"/>
              </a:ext>
            </a:extLst>
          </p:cNvPr>
          <p:cNvSpPr/>
          <p:nvPr userDrawn="1"/>
        </p:nvSpPr>
        <p:spPr>
          <a:xfrm>
            <a:off x="5741894" y="0"/>
            <a:ext cx="6450106" cy="6858000"/>
          </a:xfrm>
          <a:prstGeom prst="rect">
            <a:avLst/>
          </a:prstGeom>
          <a:gradFill flip="none" rotWithShape="1">
            <a:gsLst>
              <a:gs pos="0">
                <a:schemeClr val="accent5">
                  <a:lumMod val="20000"/>
                  <a:lumOff val="80000"/>
                </a:schemeClr>
              </a:gs>
              <a:gs pos="79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500510" y="1371600"/>
            <a:ext cx="4863970" cy="3223595"/>
          </a:xfrm>
          <a:effectLst/>
        </p:spPr>
        <p:txBody>
          <a:bodyPr anchor="b">
            <a:normAutofit/>
          </a:bodyPr>
          <a:lstStyle>
            <a:lvl1pPr>
              <a:lnSpc>
                <a:spcPts val="5600"/>
              </a:lnSpc>
              <a:defRPr sz="4800" cap="none">
                <a:solidFill>
                  <a:schemeClr val="accent1"/>
                </a:solidFill>
              </a:defRPr>
            </a:lvl1pPr>
          </a:lstStyle>
          <a:p>
            <a:r>
              <a:rPr lang="en-US" dirty="0"/>
              <a:t>Click to edit master title style</a:t>
            </a:r>
          </a:p>
        </p:txBody>
      </p:sp>
      <p:sp>
        <p:nvSpPr>
          <p:cNvPr id="3" name="Subtitle 2"/>
          <p:cNvSpPr>
            <a:spLocks noGrp="1"/>
          </p:cNvSpPr>
          <p:nvPr>
            <p:ph type="subTitle" idx="1" hasCustomPrompt="1"/>
          </p:nvPr>
        </p:nvSpPr>
        <p:spPr>
          <a:xfrm>
            <a:off x="518545" y="4958267"/>
            <a:ext cx="6124303" cy="1300644"/>
          </a:xfrm>
        </p:spPr>
        <p:txBody>
          <a:bodyPr anchor="t">
            <a:normAutofit/>
          </a:bodyPr>
          <a:lstStyle>
            <a:lvl1pPr marL="0" indent="0" algn="l">
              <a:buNone/>
              <a:defRPr sz="2400" b="1" cap="none">
                <a:solidFill>
                  <a:schemeClr val="accent1"/>
                </a:solidFill>
                <a:latin typeface="Century Gothic" panose="020B0502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Rectangle 5">
            <a:extLst>
              <a:ext uri="{FF2B5EF4-FFF2-40B4-BE49-F238E27FC236}">
                <a16:creationId xmlns:a16="http://schemas.microsoft.com/office/drawing/2014/main" id="{48939B65-F067-40B1-B959-5CB388A47460}"/>
              </a:ext>
            </a:extLst>
          </p:cNvPr>
          <p:cNvSpPr/>
          <p:nvPr userDrawn="1"/>
        </p:nvSpPr>
        <p:spPr>
          <a:xfrm>
            <a:off x="556156" y="4700687"/>
            <a:ext cx="3157090" cy="1210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A5BAF92-B412-40FF-8A02-B6A0857D5137}"/>
              </a:ext>
            </a:extLst>
          </p:cNvPr>
          <p:cNvSpPr/>
          <p:nvPr userDrawn="1"/>
        </p:nvSpPr>
        <p:spPr>
          <a:xfrm>
            <a:off x="-35888" y="6684579"/>
            <a:ext cx="12227888" cy="1734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3605078A-8F3C-42F6-B17A-CF0C56C29571}"/>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481959" y="-8312"/>
            <a:ext cx="10710041" cy="6881201"/>
          </a:xfrm>
          <a:prstGeom prst="rect">
            <a:avLst/>
          </a:prstGeom>
        </p:spPr>
      </p:pic>
      <p:pic>
        <p:nvPicPr>
          <p:cNvPr id="9" name="Picture 8" descr="The Technical Assistance Center for Quality Employment">
            <a:extLst>
              <a:ext uri="{FF2B5EF4-FFF2-40B4-BE49-F238E27FC236}">
                <a16:creationId xmlns:a16="http://schemas.microsoft.com/office/drawing/2014/main" id="{31E3B10D-4EA9-4C22-A15D-594778DF26D4}"/>
              </a:ext>
            </a:extLst>
          </p:cNvPr>
          <p:cNvPicPr>
            <a:picLocks noChangeAspect="1"/>
          </p:cNvPicPr>
          <p:nvPr userDrawn="1"/>
        </p:nvPicPr>
        <p:blipFill>
          <a:blip r:embed="rId4"/>
          <a:stretch>
            <a:fillRect/>
          </a:stretch>
        </p:blipFill>
        <p:spPr>
          <a:xfrm>
            <a:off x="112483" y="841664"/>
            <a:ext cx="2755407" cy="1319326"/>
          </a:xfrm>
          <a:prstGeom prst="rect">
            <a:avLst/>
          </a:prstGeom>
        </p:spPr>
      </p:pic>
    </p:spTree>
    <p:custDataLst>
      <p:tags r:id="rId1"/>
    </p:custDataLst>
    <p:extLst>
      <p:ext uri="{BB962C8B-B14F-4D97-AF65-F5344CB8AC3E}">
        <p14:creationId xmlns:p14="http://schemas.microsoft.com/office/powerpoint/2010/main" val="679133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Section - Two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008E877-4025-476E-A078-65B4B26293E4}"/>
              </a:ext>
            </a:extLst>
          </p:cNvPr>
          <p:cNvSpPr/>
          <p:nvPr userDrawn="1"/>
        </p:nvSpPr>
        <p:spPr>
          <a:xfrm>
            <a:off x="0" y="0"/>
            <a:ext cx="12192000" cy="6858000"/>
          </a:xfrm>
          <a:prstGeom prst="rect">
            <a:avLst/>
          </a:prstGeom>
          <a:gradFill flip="none" rotWithShape="1">
            <a:gsLst>
              <a:gs pos="0">
                <a:schemeClr val="accent5">
                  <a:lumMod val="20000"/>
                  <a:lumOff val="80000"/>
                </a:schemeClr>
              </a:gs>
              <a:gs pos="100000">
                <a:schemeClr val="bg1"/>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581193" y="327677"/>
            <a:ext cx="11029616" cy="768066"/>
          </a:xfrm>
        </p:spPr>
        <p:txBody>
          <a:bodyPr anchor="t" anchorCtr="0"/>
          <a:lstStyle>
            <a:lvl1pPr>
              <a:defRPr cap="none">
                <a:solidFill>
                  <a:schemeClr val="accent1"/>
                </a:solidFill>
              </a:defRPr>
            </a:lvl1pPr>
          </a:lstStyle>
          <a:p>
            <a:r>
              <a:rPr lang="en-US" dirty="0"/>
              <a:t>Click to edit master title style</a:t>
            </a:r>
          </a:p>
        </p:txBody>
      </p:sp>
      <p:sp>
        <p:nvSpPr>
          <p:cNvPr id="8" name="Content Placeholder 2">
            <a:extLst>
              <a:ext uri="{FF2B5EF4-FFF2-40B4-BE49-F238E27FC236}">
                <a16:creationId xmlns:a16="http://schemas.microsoft.com/office/drawing/2014/main" id="{4FFF2571-0D83-4D98-A73A-62A31A44846E}"/>
              </a:ext>
            </a:extLst>
          </p:cNvPr>
          <p:cNvSpPr>
            <a:spLocks noGrp="1"/>
          </p:cNvSpPr>
          <p:nvPr>
            <p:ph idx="13" hasCustomPrompt="1"/>
          </p:nvPr>
        </p:nvSpPr>
        <p:spPr>
          <a:xfrm>
            <a:off x="628490" y="2810666"/>
            <a:ext cx="3381207" cy="3534709"/>
          </a:xfrm>
        </p:spPr>
        <p:txBody>
          <a:bodyPr anchor="t" anchorCtr="0"/>
          <a:lstStyle>
            <a:lvl1pPr marL="342900" indent="-342900">
              <a:lnSpc>
                <a:spcPts val="3000"/>
              </a:lnSpc>
              <a:spcBef>
                <a:spcPts val="0"/>
              </a:spcBef>
              <a:spcAft>
                <a:spcPts val="0"/>
              </a:spcAft>
              <a:buFont typeface="Arial" panose="020B0604020202020204" pitchFamily="34" charset="0"/>
              <a:buNone/>
              <a:defRPr sz="2200" b="1">
                <a:latin typeface="Calibri" panose="020F0502020204030204" pitchFamily="34" charset="0"/>
                <a:cs typeface="Calibri" panose="020F0502020204030204" pitchFamily="34" charset="0"/>
              </a:defRPr>
            </a:lvl1pPr>
            <a:lvl2pPr>
              <a:buClr>
                <a:schemeClr val="accent2"/>
              </a:buClr>
              <a:buSzPct val="100000"/>
              <a:buFont typeface="Arial" panose="020B0604020202020204" pitchFamily="34" charset="0"/>
              <a:buChar char="•"/>
              <a:defRPr sz="2000">
                <a:latin typeface="Calibri" panose="020F0502020204030204" pitchFamily="34" charset="0"/>
                <a:cs typeface="Calibri" panose="020F0502020204030204" pitchFamily="34" charset="0"/>
              </a:defRPr>
            </a:lvl2pPr>
            <a:lvl3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3pPr>
            <a:lvl4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4pPr>
            <a:lvl5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5pPr>
          </a:lstStyle>
          <a:p>
            <a:pPr lvl="0"/>
            <a:r>
              <a:rPr lang="en-US" dirty="0"/>
              <a:t>Presenter’s Name</a:t>
            </a:r>
          </a:p>
          <a:p>
            <a:pPr lvl="0"/>
            <a:r>
              <a:rPr lang="en-US" dirty="0"/>
              <a:t>Presenter’s Email</a:t>
            </a:r>
          </a:p>
          <a:p>
            <a:pPr lvl="0"/>
            <a:r>
              <a:rPr lang="en-US" dirty="0"/>
              <a:t>Presenter’s Phone</a:t>
            </a:r>
          </a:p>
        </p:txBody>
      </p:sp>
      <p:sp>
        <p:nvSpPr>
          <p:cNvPr id="10" name="Rectangle 9">
            <a:extLst>
              <a:ext uri="{FF2B5EF4-FFF2-40B4-BE49-F238E27FC236}">
                <a16:creationId xmlns:a16="http://schemas.microsoft.com/office/drawing/2014/main" id="{E604EBBF-3ABE-4E20-A0D5-6808CF78ACA4}"/>
              </a:ext>
            </a:extLst>
          </p:cNvPr>
          <p:cNvSpPr/>
          <p:nvPr userDrawn="1"/>
        </p:nvSpPr>
        <p:spPr>
          <a:xfrm>
            <a:off x="-35888" y="6684579"/>
            <a:ext cx="12227888" cy="1734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2">
            <a:extLst>
              <a:ext uri="{FF2B5EF4-FFF2-40B4-BE49-F238E27FC236}">
                <a16:creationId xmlns:a16="http://schemas.microsoft.com/office/drawing/2014/main" id="{E8C4551D-6CC6-4D47-9835-BE2498FA3721}"/>
              </a:ext>
            </a:extLst>
          </p:cNvPr>
          <p:cNvSpPr>
            <a:spLocks noGrp="1"/>
          </p:cNvSpPr>
          <p:nvPr>
            <p:ph type="body" idx="16" hasCustomPrompt="1"/>
          </p:nvPr>
        </p:nvSpPr>
        <p:spPr>
          <a:xfrm>
            <a:off x="4381747" y="1968094"/>
            <a:ext cx="3428506" cy="518576"/>
          </a:xfrm>
        </p:spPr>
        <p:txBody>
          <a:bodyPr anchor="ctr">
            <a:noAutofit/>
          </a:bodyPr>
          <a:lstStyle>
            <a:lvl1pPr marL="0" indent="0">
              <a:buNone/>
              <a:defRPr sz="2400" b="1">
                <a:solidFill>
                  <a:schemeClr val="accent1"/>
                </a:solidFill>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Presenter</a:t>
            </a:r>
          </a:p>
        </p:txBody>
      </p:sp>
      <p:sp>
        <p:nvSpPr>
          <p:cNvPr id="19" name="Text Placeholder 2">
            <a:extLst>
              <a:ext uri="{FF2B5EF4-FFF2-40B4-BE49-F238E27FC236}">
                <a16:creationId xmlns:a16="http://schemas.microsoft.com/office/drawing/2014/main" id="{F7884488-C684-4EBA-B39D-A9D079407D82}"/>
              </a:ext>
            </a:extLst>
          </p:cNvPr>
          <p:cNvSpPr>
            <a:spLocks noGrp="1"/>
          </p:cNvSpPr>
          <p:nvPr>
            <p:ph type="body" idx="17" hasCustomPrompt="1"/>
          </p:nvPr>
        </p:nvSpPr>
        <p:spPr>
          <a:xfrm>
            <a:off x="581191" y="1968094"/>
            <a:ext cx="3428506" cy="518576"/>
          </a:xfrm>
        </p:spPr>
        <p:txBody>
          <a:bodyPr anchor="ctr">
            <a:noAutofit/>
          </a:bodyPr>
          <a:lstStyle>
            <a:lvl1pPr marL="0" indent="0">
              <a:buNone/>
              <a:defRPr sz="2400" b="1">
                <a:solidFill>
                  <a:schemeClr val="accent1"/>
                </a:solidFill>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Presenter </a:t>
            </a:r>
          </a:p>
        </p:txBody>
      </p:sp>
      <p:sp>
        <p:nvSpPr>
          <p:cNvPr id="21" name="Content Placeholder 2">
            <a:extLst>
              <a:ext uri="{FF2B5EF4-FFF2-40B4-BE49-F238E27FC236}">
                <a16:creationId xmlns:a16="http://schemas.microsoft.com/office/drawing/2014/main" id="{9EE20684-143D-4588-80B1-0AC0A4BF4774}"/>
              </a:ext>
            </a:extLst>
          </p:cNvPr>
          <p:cNvSpPr>
            <a:spLocks noGrp="1"/>
          </p:cNvSpPr>
          <p:nvPr>
            <p:ph idx="18" hasCustomPrompt="1"/>
          </p:nvPr>
        </p:nvSpPr>
        <p:spPr>
          <a:xfrm>
            <a:off x="4381747" y="2810665"/>
            <a:ext cx="3381207" cy="3534709"/>
          </a:xfrm>
        </p:spPr>
        <p:txBody>
          <a:bodyPr anchor="t" anchorCtr="0"/>
          <a:lstStyle>
            <a:lvl1pPr marL="0">
              <a:lnSpc>
                <a:spcPts val="3000"/>
              </a:lnSpc>
              <a:spcBef>
                <a:spcPts val="0"/>
              </a:spcBef>
              <a:spcAft>
                <a:spcPts val="0"/>
              </a:spcAft>
              <a:buNone/>
              <a:defRPr sz="2200">
                <a:latin typeface="Calibri" panose="020F0502020204030204" pitchFamily="34" charset="0"/>
                <a:cs typeface="Calibri" panose="020F0502020204030204" pitchFamily="34" charset="0"/>
              </a:defRPr>
            </a:lvl1pPr>
            <a:lvl2pPr>
              <a:buClr>
                <a:schemeClr val="accent2"/>
              </a:buClr>
              <a:buSzPct val="100000"/>
              <a:buFont typeface="Arial" panose="020B0604020202020204" pitchFamily="34" charset="0"/>
              <a:buChar char="•"/>
              <a:defRPr sz="2000">
                <a:latin typeface="Calibri" panose="020F0502020204030204" pitchFamily="34" charset="0"/>
                <a:cs typeface="Calibri" panose="020F0502020204030204" pitchFamily="34" charset="0"/>
              </a:defRPr>
            </a:lvl2pPr>
            <a:lvl3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3pPr>
            <a:lvl4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4pPr>
            <a:lvl5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5pPr>
          </a:lstStyle>
          <a:p>
            <a:pPr lvl="0"/>
            <a:r>
              <a:rPr lang="en-US" dirty="0"/>
              <a:t>Presenter’s Name</a:t>
            </a:r>
          </a:p>
          <a:p>
            <a:pPr lvl="0"/>
            <a:r>
              <a:rPr lang="en-US" dirty="0"/>
              <a:t>Presenter’s Email</a:t>
            </a:r>
          </a:p>
          <a:p>
            <a:pPr lvl="0"/>
            <a:r>
              <a:rPr lang="en-US" dirty="0"/>
              <a:t>Presenter’s Phone</a:t>
            </a:r>
          </a:p>
        </p:txBody>
      </p:sp>
      <p:pic>
        <p:nvPicPr>
          <p:cNvPr id="9" name="Picture 8" descr="The Technical Assistance Center for Quality Employment">
            <a:extLst>
              <a:ext uri="{FF2B5EF4-FFF2-40B4-BE49-F238E27FC236}">
                <a16:creationId xmlns:a16="http://schemas.microsoft.com/office/drawing/2014/main" id="{2BF2BB7B-AB40-446C-AE6B-75D004C196C9}"/>
              </a:ext>
            </a:extLst>
          </p:cNvPr>
          <p:cNvPicPr>
            <a:picLocks noChangeAspect="1"/>
          </p:cNvPicPr>
          <p:nvPr userDrawn="1"/>
        </p:nvPicPr>
        <p:blipFill>
          <a:blip r:embed="rId3"/>
          <a:stretch>
            <a:fillRect/>
          </a:stretch>
        </p:blipFill>
        <p:spPr>
          <a:xfrm>
            <a:off x="9500170" y="154821"/>
            <a:ext cx="2345467" cy="1123042"/>
          </a:xfrm>
          <a:prstGeom prst="rect">
            <a:avLst/>
          </a:prstGeom>
        </p:spPr>
      </p:pic>
    </p:spTree>
    <p:custDataLst>
      <p:tags r:id="rId1"/>
    </p:custDataLst>
    <p:extLst>
      <p:ext uri="{BB962C8B-B14F-4D97-AF65-F5344CB8AC3E}">
        <p14:creationId xmlns:p14="http://schemas.microsoft.com/office/powerpoint/2010/main" val="3896027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008E877-4025-476E-A078-65B4B26293E4}"/>
              </a:ext>
            </a:extLst>
          </p:cNvPr>
          <p:cNvSpPr/>
          <p:nvPr userDrawn="1"/>
        </p:nvSpPr>
        <p:spPr>
          <a:xfrm>
            <a:off x="0" y="0"/>
            <a:ext cx="12192000" cy="6858000"/>
          </a:xfrm>
          <a:prstGeom prst="rect">
            <a:avLst/>
          </a:prstGeom>
          <a:gradFill flip="none" rotWithShape="1">
            <a:gsLst>
              <a:gs pos="0">
                <a:schemeClr val="accent5">
                  <a:lumMod val="20000"/>
                  <a:lumOff val="80000"/>
                </a:schemeClr>
              </a:gs>
              <a:gs pos="100000">
                <a:schemeClr val="bg1"/>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581193" y="327677"/>
            <a:ext cx="11029616" cy="768066"/>
          </a:xfrm>
        </p:spPr>
        <p:txBody>
          <a:bodyPr anchor="t" anchorCtr="0"/>
          <a:lstStyle>
            <a:lvl1pPr>
              <a:defRPr cap="none">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E604EBBF-3ABE-4E20-A0D5-6808CF78ACA4}"/>
              </a:ext>
            </a:extLst>
          </p:cNvPr>
          <p:cNvSpPr/>
          <p:nvPr userDrawn="1"/>
        </p:nvSpPr>
        <p:spPr>
          <a:xfrm>
            <a:off x="-35888" y="6684579"/>
            <a:ext cx="12227888" cy="1734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hart Placeholder 3">
            <a:extLst>
              <a:ext uri="{FF2B5EF4-FFF2-40B4-BE49-F238E27FC236}">
                <a16:creationId xmlns:a16="http://schemas.microsoft.com/office/drawing/2014/main" id="{23B7EBE6-E918-495D-869B-9582E64C1FA6}"/>
              </a:ext>
            </a:extLst>
          </p:cNvPr>
          <p:cNvSpPr>
            <a:spLocks noGrp="1"/>
          </p:cNvSpPr>
          <p:nvPr>
            <p:ph type="chart" sz="quarter" idx="10" hasCustomPrompt="1"/>
          </p:nvPr>
        </p:nvSpPr>
        <p:spPr>
          <a:xfrm>
            <a:off x="581025" y="1562100"/>
            <a:ext cx="9363075" cy="4394200"/>
          </a:xfrm>
        </p:spPr>
        <p:txBody>
          <a:bodyPr/>
          <a:lstStyle>
            <a:lvl1pPr>
              <a:defRPr/>
            </a:lvl1pPr>
          </a:lstStyle>
          <a:p>
            <a:r>
              <a:rPr lang="en-US" dirty="0"/>
              <a:t>Add Chart</a:t>
            </a:r>
          </a:p>
        </p:txBody>
      </p:sp>
      <p:pic>
        <p:nvPicPr>
          <p:cNvPr id="6" name="Picture 5" descr="The Technical Assistance Center for Quality Employment">
            <a:extLst>
              <a:ext uri="{FF2B5EF4-FFF2-40B4-BE49-F238E27FC236}">
                <a16:creationId xmlns:a16="http://schemas.microsoft.com/office/drawing/2014/main" id="{C434BDCD-C9CC-42A2-A05C-F5C133703B18}"/>
              </a:ext>
            </a:extLst>
          </p:cNvPr>
          <p:cNvPicPr>
            <a:picLocks noChangeAspect="1"/>
          </p:cNvPicPr>
          <p:nvPr userDrawn="1"/>
        </p:nvPicPr>
        <p:blipFill>
          <a:blip r:embed="rId3"/>
          <a:stretch>
            <a:fillRect/>
          </a:stretch>
        </p:blipFill>
        <p:spPr>
          <a:xfrm>
            <a:off x="262033" y="382566"/>
            <a:ext cx="2391112" cy="1144897"/>
          </a:xfrm>
          <a:prstGeom prst="rect">
            <a:avLst/>
          </a:prstGeom>
        </p:spPr>
      </p:pic>
    </p:spTree>
    <p:custDataLst>
      <p:tags r:id="rId1"/>
    </p:custDataLst>
    <p:extLst>
      <p:ext uri="{BB962C8B-B14F-4D97-AF65-F5344CB8AC3E}">
        <p14:creationId xmlns:p14="http://schemas.microsoft.com/office/powerpoint/2010/main" val="2038644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hart">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008E877-4025-476E-A078-65B4B26293E4}"/>
              </a:ext>
            </a:extLst>
          </p:cNvPr>
          <p:cNvSpPr/>
          <p:nvPr userDrawn="1"/>
        </p:nvSpPr>
        <p:spPr>
          <a:xfrm>
            <a:off x="0" y="0"/>
            <a:ext cx="12192000" cy="6858000"/>
          </a:xfrm>
          <a:prstGeom prst="rect">
            <a:avLst/>
          </a:prstGeom>
          <a:gradFill flip="none" rotWithShape="1">
            <a:gsLst>
              <a:gs pos="0">
                <a:schemeClr val="accent5">
                  <a:lumMod val="20000"/>
                  <a:lumOff val="80000"/>
                </a:schemeClr>
              </a:gs>
              <a:gs pos="100000">
                <a:schemeClr val="bg1"/>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581193" y="327677"/>
            <a:ext cx="11029616" cy="768066"/>
          </a:xfrm>
        </p:spPr>
        <p:txBody>
          <a:bodyPr anchor="t" anchorCtr="0"/>
          <a:lstStyle>
            <a:lvl1pPr>
              <a:defRPr cap="none">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E604EBBF-3ABE-4E20-A0D5-6808CF78ACA4}"/>
              </a:ext>
            </a:extLst>
          </p:cNvPr>
          <p:cNvSpPr/>
          <p:nvPr userDrawn="1"/>
        </p:nvSpPr>
        <p:spPr>
          <a:xfrm>
            <a:off x="-35888" y="6684579"/>
            <a:ext cx="12227888" cy="1734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The Technical Assistance Center for Quality Employment">
            <a:extLst>
              <a:ext uri="{FF2B5EF4-FFF2-40B4-BE49-F238E27FC236}">
                <a16:creationId xmlns:a16="http://schemas.microsoft.com/office/drawing/2014/main" id="{86CB2F9C-3CD8-4131-BCD3-531FBC0765DF}"/>
              </a:ext>
            </a:extLst>
          </p:cNvPr>
          <p:cNvPicPr>
            <a:picLocks noChangeAspect="1"/>
          </p:cNvPicPr>
          <p:nvPr userDrawn="1"/>
        </p:nvPicPr>
        <p:blipFill>
          <a:blip r:embed="rId3"/>
          <a:stretch>
            <a:fillRect/>
          </a:stretch>
        </p:blipFill>
        <p:spPr>
          <a:xfrm>
            <a:off x="9480429" y="1236923"/>
            <a:ext cx="2578491" cy="1234617"/>
          </a:xfrm>
          <a:prstGeom prst="rect">
            <a:avLst/>
          </a:prstGeom>
        </p:spPr>
      </p:pic>
    </p:spTree>
    <p:custDataLst>
      <p:tags r:id="rId1"/>
    </p:custDataLst>
    <p:extLst>
      <p:ext uri="{BB962C8B-B14F-4D97-AF65-F5344CB8AC3E}">
        <p14:creationId xmlns:p14="http://schemas.microsoft.com/office/powerpoint/2010/main" val="1920153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1192" y="366607"/>
            <a:ext cx="11029616" cy="1215916"/>
          </a:xfrm>
        </p:spPr>
        <p:txBody>
          <a:bodyPr anchor="b" anchorCtr="0"/>
          <a:lstStyle>
            <a:lvl1pPr>
              <a:defRPr cap="none">
                <a:solidFill>
                  <a:schemeClr val="accent1"/>
                </a:solidFill>
              </a:defRPr>
            </a:lvl1pPr>
          </a:lstStyle>
          <a:p>
            <a:r>
              <a:rPr lang="en-US" dirty="0"/>
              <a:t>Click to edit master title style</a:t>
            </a:r>
          </a:p>
        </p:txBody>
      </p:sp>
      <p:sp>
        <p:nvSpPr>
          <p:cNvPr id="8" name="Content Placeholder 2">
            <a:extLst>
              <a:ext uri="{FF2B5EF4-FFF2-40B4-BE49-F238E27FC236}">
                <a16:creationId xmlns:a16="http://schemas.microsoft.com/office/drawing/2014/main" id="{4FFF2571-0D83-4D98-A73A-62A31A44846E}"/>
              </a:ext>
            </a:extLst>
          </p:cNvPr>
          <p:cNvSpPr>
            <a:spLocks noGrp="1"/>
          </p:cNvSpPr>
          <p:nvPr>
            <p:ph idx="13"/>
          </p:nvPr>
        </p:nvSpPr>
        <p:spPr>
          <a:xfrm>
            <a:off x="581192" y="2174329"/>
            <a:ext cx="5788077" cy="3765551"/>
          </a:xfrm>
        </p:spPr>
        <p:txBody>
          <a:bodyPr anchor="t" anchorCtr="0"/>
          <a:lstStyle>
            <a:lvl1pPr marL="0">
              <a:lnSpc>
                <a:spcPts val="3000"/>
              </a:lnSpc>
              <a:spcBef>
                <a:spcPts val="0"/>
              </a:spcBef>
              <a:spcAft>
                <a:spcPts val="0"/>
              </a:spcAft>
              <a:defRPr sz="2200">
                <a:latin typeface="Calibri" panose="020F0502020204030204" pitchFamily="34" charset="0"/>
                <a:cs typeface="Calibri" panose="020F0502020204030204" pitchFamily="34" charset="0"/>
              </a:defRPr>
            </a:lvl1pPr>
            <a:lvl2pPr>
              <a:buClr>
                <a:schemeClr val="accent2"/>
              </a:buClr>
              <a:buSzPct val="100000"/>
              <a:buFont typeface="Arial" panose="020B0604020202020204" pitchFamily="34" charset="0"/>
              <a:buChar char="•"/>
              <a:defRPr sz="2000">
                <a:latin typeface="Calibri" panose="020F0502020204030204" pitchFamily="34" charset="0"/>
                <a:cs typeface="Calibri" panose="020F0502020204030204" pitchFamily="34" charset="0"/>
              </a:defRPr>
            </a:lvl2pPr>
            <a:lvl3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3pPr>
            <a:lvl4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4pPr>
            <a:lvl5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E604EBBF-3ABE-4E20-A0D5-6808CF78ACA4}"/>
              </a:ext>
            </a:extLst>
          </p:cNvPr>
          <p:cNvSpPr/>
          <p:nvPr userDrawn="1"/>
        </p:nvSpPr>
        <p:spPr>
          <a:xfrm>
            <a:off x="2212" y="6684580"/>
            <a:ext cx="12189788" cy="17342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11">
            <a:extLst>
              <a:ext uri="{FF2B5EF4-FFF2-40B4-BE49-F238E27FC236}">
                <a16:creationId xmlns:a16="http://schemas.microsoft.com/office/drawing/2014/main" id="{4FB14AE3-0193-4A9B-B4BE-53F1FC119304}"/>
              </a:ext>
            </a:extLst>
          </p:cNvPr>
          <p:cNvSpPr>
            <a:spLocks noGrp="1"/>
          </p:cNvSpPr>
          <p:nvPr>
            <p:ph type="pic" sz="quarter" idx="10"/>
          </p:nvPr>
        </p:nvSpPr>
        <p:spPr>
          <a:xfrm>
            <a:off x="6892507" y="2786332"/>
            <a:ext cx="2432648" cy="2915004"/>
          </a:xfrm>
        </p:spPr>
        <p:txBody>
          <a:bodyPr/>
          <a:lstStyle/>
          <a:p>
            <a:endParaRPr lang="en-US"/>
          </a:p>
        </p:txBody>
      </p:sp>
      <p:sp>
        <p:nvSpPr>
          <p:cNvPr id="12" name="Rectangle 11">
            <a:extLst>
              <a:ext uri="{FF2B5EF4-FFF2-40B4-BE49-F238E27FC236}">
                <a16:creationId xmlns:a16="http://schemas.microsoft.com/office/drawing/2014/main" id="{9684C164-8B6F-468D-ACAE-E839E7498713}"/>
              </a:ext>
            </a:extLst>
          </p:cNvPr>
          <p:cNvSpPr/>
          <p:nvPr userDrawn="1"/>
        </p:nvSpPr>
        <p:spPr>
          <a:xfrm>
            <a:off x="581192" y="1839011"/>
            <a:ext cx="3157090" cy="1056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137981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rtners-multiple image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B48F166-6A7E-4A54-B512-C4DA15F2BC47}"/>
              </a:ext>
            </a:extLst>
          </p:cNvPr>
          <p:cNvSpPr/>
          <p:nvPr userDrawn="1"/>
        </p:nvSpPr>
        <p:spPr>
          <a:xfrm>
            <a:off x="0" y="0"/>
            <a:ext cx="12192000" cy="6858000"/>
          </a:xfrm>
          <a:prstGeom prst="rect">
            <a:avLst/>
          </a:prstGeom>
          <a:gradFill flip="none" rotWithShape="1">
            <a:gsLst>
              <a:gs pos="0">
                <a:schemeClr val="accent4"/>
              </a:gs>
              <a:gs pos="100000">
                <a:schemeClr val="bg1"/>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581193" y="587764"/>
            <a:ext cx="11029616" cy="860036"/>
          </a:xfrm>
        </p:spPr>
        <p:txBody>
          <a:bodyPr anchor="t" anchorCtr="0"/>
          <a:lstStyle>
            <a:lvl1pPr>
              <a:defRPr cap="none">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E604EBBF-3ABE-4E20-A0D5-6808CF78ACA4}"/>
              </a:ext>
            </a:extLst>
          </p:cNvPr>
          <p:cNvSpPr/>
          <p:nvPr userDrawn="1"/>
        </p:nvSpPr>
        <p:spPr>
          <a:xfrm>
            <a:off x="-13854" y="6700348"/>
            <a:ext cx="12227888" cy="17342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11">
            <a:extLst>
              <a:ext uri="{FF2B5EF4-FFF2-40B4-BE49-F238E27FC236}">
                <a16:creationId xmlns:a16="http://schemas.microsoft.com/office/drawing/2014/main" id="{4FB14AE3-0193-4A9B-B4BE-53F1FC119304}"/>
              </a:ext>
            </a:extLst>
          </p:cNvPr>
          <p:cNvSpPr>
            <a:spLocks noGrp="1"/>
          </p:cNvSpPr>
          <p:nvPr>
            <p:ph type="pic" sz="quarter" idx="10"/>
          </p:nvPr>
        </p:nvSpPr>
        <p:spPr>
          <a:xfrm>
            <a:off x="616711" y="2006244"/>
            <a:ext cx="1968834" cy="1195160"/>
          </a:xfrm>
        </p:spPr>
        <p:txBody>
          <a:bodyPr/>
          <a:lstStyle/>
          <a:p>
            <a:endParaRPr lang="en-US" dirty="0"/>
          </a:p>
        </p:txBody>
      </p:sp>
      <p:sp>
        <p:nvSpPr>
          <p:cNvPr id="12" name="Rectangle 11">
            <a:extLst>
              <a:ext uri="{FF2B5EF4-FFF2-40B4-BE49-F238E27FC236}">
                <a16:creationId xmlns:a16="http://schemas.microsoft.com/office/drawing/2014/main" id="{9684C164-8B6F-468D-ACAE-E839E7498713}"/>
              </a:ext>
            </a:extLst>
          </p:cNvPr>
          <p:cNvSpPr/>
          <p:nvPr userDrawn="1"/>
        </p:nvSpPr>
        <p:spPr>
          <a:xfrm>
            <a:off x="581192" y="1527095"/>
            <a:ext cx="3157090" cy="1210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11">
            <a:extLst>
              <a:ext uri="{FF2B5EF4-FFF2-40B4-BE49-F238E27FC236}">
                <a16:creationId xmlns:a16="http://schemas.microsoft.com/office/drawing/2014/main" id="{6DC8D8C3-C3C8-4F6B-B864-D7777305287D}"/>
              </a:ext>
            </a:extLst>
          </p:cNvPr>
          <p:cNvSpPr>
            <a:spLocks noGrp="1"/>
          </p:cNvSpPr>
          <p:nvPr>
            <p:ph type="pic" sz="quarter" idx="11"/>
          </p:nvPr>
        </p:nvSpPr>
        <p:spPr>
          <a:xfrm>
            <a:off x="2881691" y="1990129"/>
            <a:ext cx="1968834" cy="1195160"/>
          </a:xfrm>
        </p:spPr>
        <p:txBody>
          <a:bodyPr/>
          <a:lstStyle/>
          <a:p>
            <a:endParaRPr lang="en-US"/>
          </a:p>
        </p:txBody>
      </p:sp>
      <p:sp>
        <p:nvSpPr>
          <p:cNvPr id="14" name="Picture Placeholder 11">
            <a:extLst>
              <a:ext uri="{FF2B5EF4-FFF2-40B4-BE49-F238E27FC236}">
                <a16:creationId xmlns:a16="http://schemas.microsoft.com/office/drawing/2014/main" id="{2B5F7C78-3EA3-4362-BA72-FFF4AB70158F}"/>
              </a:ext>
            </a:extLst>
          </p:cNvPr>
          <p:cNvSpPr>
            <a:spLocks noGrp="1"/>
          </p:cNvSpPr>
          <p:nvPr>
            <p:ph type="pic" sz="quarter" idx="12"/>
          </p:nvPr>
        </p:nvSpPr>
        <p:spPr>
          <a:xfrm>
            <a:off x="5146671" y="2006244"/>
            <a:ext cx="1968834" cy="1195160"/>
          </a:xfrm>
        </p:spPr>
        <p:txBody>
          <a:bodyPr/>
          <a:lstStyle/>
          <a:p>
            <a:endParaRPr lang="en-US"/>
          </a:p>
        </p:txBody>
      </p:sp>
      <p:sp>
        <p:nvSpPr>
          <p:cNvPr id="15" name="Picture Placeholder 11">
            <a:extLst>
              <a:ext uri="{FF2B5EF4-FFF2-40B4-BE49-F238E27FC236}">
                <a16:creationId xmlns:a16="http://schemas.microsoft.com/office/drawing/2014/main" id="{CDCE7209-751A-457B-B4F0-24814F633806}"/>
              </a:ext>
            </a:extLst>
          </p:cNvPr>
          <p:cNvSpPr>
            <a:spLocks noGrp="1"/>
          </p:cNvSpPr>
          <p:nvPr>
            <p:ph type="pic" sz="quarter" idx="13"/>
          </p:nvPr>
        </p:nvSpPr>
        <p:spPr>
          <a:xfrm>
            <a:off x="7411651" y="2006244"/>
            <a:ext cx="1968834" cy="1195160"/>
          </a:xfrm>
        </p:spPr>
        <p:txBody>
          <a:bodyPr/>
          <a:lstStyle/>
          <a:p>
            <a:endParaRPr lang="en-US"/>
          </a:p>
        </p:txBody>
      </p:sp>
      <p:sp>
        <p:nvSpPr>
          <p:cNvPr id="16" name="Picture Placeholder 11">
            <a:extLst>
              <a:ext uri="{FF2B5EF4-FFF2-40B4-BE49-F238E27FC236}">
                <a16:creationId xmlns:a16="http://schemas.microsoft.com/office/drawing/2014/main" id="{8AA1BD74-EEA4-490C-9DE4-344005742EAE}"/>
              </a:ext>
            </a:extLst>
          </p:cNvPr>
          <p:cNvSpPr>
            <a:spLocks noGrp="1"/>
          </p:cNvSpPr>
          <p:nvPr>
            <p:ph type="pic" sz="quarter" idx="14"/>
          </p:nvPr>
        </p:nvSpPr>
        <p:spPr>
          <a:xfrm>
            <a:off x="9676631" y="2006244"/>
            <a:ext cx="1968834" cy="1195160"/>
          </a:xfrm>
        </p:spPr>
        <p:txBody>
          <a:bodyPr/>
          <a:lstStyle/>
          <a:p>
            <a:endParaRPr lang="en-US"/>
          </a:p>
        </p:txBody>
      </p:sp>
      <p:sp>
        <p:nvSpPr>
          <p:cNvPr id="17" name="Picture Placeholder 11">
            <a:extLst>
              <a:ext uri="{FF2B5EF4-FFF2-40B4-BE49-F238E27FC236}">
                <a16:creationId xmlns:a16="http://schemas.microsoft.com/office/drawing/2014/main" id="{F0481280-76BC-4537-AAA9-857C87F682B6}"/>
              </a:ext>
            </a:extLst>
          </p:cNvPr>
          <p:cNvSpPr>
            <a:spLocks noGrp="1"/>
          </p:cNvSpPr>
          <p:nvPr>
            <p:ph type="pic" sz="quarter" idx="15"/>
          </p:nvPr>
        </p:nvSpPr>
        <p:spPr>
          <a:xfrm>
            <a:off x="1769448" y="3522166"/>
            <a:ext cx="1968834" cy="1195160"/>
          </a:xfrm>
        </p:spPr>
        <p:txBody>
          <a:bodyPr/>
          <a:lstStyle/>
          <a:p>
            <a:endParaRPr lang="en-US"/>
          </a:p>
        </p:txBody>
      </p:sp>
      <p:sp>
        <p:nvSpPr>
          <p:cNvPr id="18" name="Picture Placeholder 11">
            <a:extLst>
              <a:ext uri="{FF2B5EF4-FFF2-40B4-BE49-F238E27FC236}">
                <a16:creationId xmlns:a16="http://schemas.microsoft.com/office/drawing/2014/main" id="{383D3130-AB0A-45AD-8140-015C4FF1FCE0}"/>
              </a:ext>
            </a:extLst>
          </p:cNvPr>
          <p:cNvSpPr>
            <a:spLocks noGrp="1"/>
          </p:cNvSpPr>
          <p:nvPr>
            <p:ph type="pic" sz="quarter" idx="16"/>
          </p:nvPr>
        </p:nvSpPr>
        <p:spPr>
          <a:xfrm>
            <a:off x="4109222" y="3522166"/>
            <a:ext cx="1968834" cy="1195160"/>
          </a:xfrm>
        </p:spPr>
        <p:txBody>
          <a:bodyPr/>
          <a:lstStyle/>
          <a:p>
            <a:endParaRPr lang="en-US"/>
          </a:p>
        </p:txBody>
      </p:sp>
      <p:sp>
        <p:nvSpPr>
          <p:cNvPr id="19" name="Picture Placeholder 11">
            <a:extLst>
              <a:ext uri="{FF2B5EF4-FFF2-40B4-BE49-F238E27FC236}">
                <a16:creationId xmlns:a16="http://schemas.microsoft.com/office/drawing/2014/main" id="{A62105D4-10D5-4C97-A9DB-7E5B051BE440}"/>
              </a:ext>
            </a:extLst>
          </p:cNvPr>
          <p:cNvSpPr>
            <a:spLocks noGrp="1"/>
          </p:cNvSpPr>
          <p:nvPr>
            <p:ph type="pic" sz="quarter" idx="17"/>
          </p:nvPr>
        </p:nvSpPr>
        <p:spPr>
          <a:xfrm>
            <a:off x="6427234" y="3519881"/>
            <a:ext cx="1968834" cy="1195160"/>
          </a:xfrm>
        </p:spPr>
        <p:txBody>
          <a:bodyPr/>
          <a:lstStyle/>
          <a:p>
            <a:endParaRPr lang="en-US"/>
          </a:p>
        </p:txBody>
      </p:sp>
      <p:sp>
        <p:nvSpPr>
          <p:cNvPr id="20" name="Picture Placeholder 11">
            <a:extLst>
              <a:ext uri="{FF2B5EF4-FFF2-40B4-BE49-F238E27FC236}">
                <a16:creationId xmlns:a16="http://schemas.microsoft.com/office/drawing/2014/main" id="{0ED5BAE8-CCFF-45C9-B51E-3422B313E6BD}"/>
              </a:ext>
            </a:extLst>
          </p:cNvPr>
          <p:cNvSpPr>
            <a:spLocks noGrp="1"/>
          </p:cNvSpPr>
          <p:nvPr>
            <p:ph type="pic" sz="quarter" idx="18"/>
          </p:nvPr>
        </p:nvSpPr>
        <p:spPr>
          <a:xfrm>
            <a:off x="8692214" y="3508551"/>
            <a:ext cx="1968834" cy="1195160"/>
          </a:xfrm>
        </p:spPr>
        <p:txBody>
          <a:bodyPr/>
          <a:lstStyle/>
          <a:p>
            <a:endParaRPr lang="en-US"/>
          </a:p>
        </p:txBody>
      </p:sp>
      <p:sp>
        <p:nvSpPr>
          <p:cNvPr id="21" name="Picture Placeholder 11">
            <a:extLst>
              <a:ext uri="{FF2B5EF4-FFF2-40B4-BE49-F238E27FC236}">
                <a16:creationId xmlns:a16="http://schemas.microsoft.com/office/drawing/2014/main" id="{984EF7F1-6BC0-4680-86E6-F99FA63B0DFB}"/>
              </a:ext>
            </a:extLst>
          </p:cNvPr>
          <p:cNvSpPr>
            <a:spLocks noGrp="1"/>
          </p:cNvSpPr>
          <p:nvPr>
            <p:ph type="pic" sz="quarter" idx="19"/>
          </p:nvPr>
        </p:nvSpPr>
        <p:spPr>
          <a:xfrm>
            <a:off x="2881691" y="5030670"/>
            <a:ext cx="1968834" cy="1195160"/>
          </a:xfrm>
        </p:spPr>
        <p:txBody>
          <a:bodyPr/>
          <a:lstStyle/>
          <a:p>
            <a:endParaRPr lang="en-US"/>
          </a:p>
        </p:txBody>
      </p:sp>
      <p:sp>
        <p:nvSpPr>
          <p:cNvPr id="22" name="Picture Placeholder 11">
            <a:extLst>
              <a:ext uri="{FF2B5EF4-FFF2-40B4-BE49-F238E27FC236}">
                <a16:creationId xmlns:a16="http://schemas.microsoft.com/office/drawing/2014/main" id="{C3330221-7D5F-492E-A550-74BA795898F4}"/>
              </a:ext>
            </a:extLst>
          </p:cNvPr>
          <p:cNvSpPr>
            <a:spLocks noGrp="1"/>
          </p:cNvSpPr>
          <p:nvPr>
            <p:ph type="pic" sz="quarter" idx="20"/>
          </p:nvPr>
        </p:nvSpPr>
        <p:spPr>
          <a:xfrm>
            <a:off x="5172176" y="5018963"/>
            <a:ext cx="1968834" cy="1195160"/>
          </a:xfrm>
        </p:spPr>
        <p:txBody>
          <a:bodyPr/>
          <a:lstStyle/>
          <a:p>
            <a:endParaRPr lang="en-US"/>
          </a:p>
        </p:txBody>
      </p:sp>
      <p:sp>
        <p:nvSpPr>
          <p:cNvPr id="23" name="Picture Placeholder 11">
            <a:extLst>
              <a:ext uri="{FF2B5EF4-FFF2-40B4-BE49-F238E27FC236}">
                <a16:creationId xmlns:a16="http://schemas.microsoft.com/office/drawing/2014/main" id="{20DAEA45-C33C-40A6-B904-1EFEA65F54B4}"/>
              </a:ext>
            </a:extLst>
          </p:cNvPr>
          <p:cNvSpPr>
            <a:spLocks noGrp="1"/>
          </p:cNvSpPr>
          <p:nvPr>
            <p:ph type="pic" sz="quarter" idx="21"/>
          </p:nvPr>
        </p:nvSpPr>
        <p:spPr>
          <a:xfrm>
            <a:off x="7691103" y="5033349"/>
            <a:ext cx="1968834" cy="1195160"/>
          </a:xfrm>
        </p:spPr>
        <p:txBody>
          <a:bodyPr/>
          <a:lstStyle/>
          <a:p>
            <a:endParaRPr lang="en-US"/>
          </a:p>
        </p:txBody>
      </p:sp>
      <p:pic>
        <p:nvPicPr>
          <p:cNvPr id="24" name="Picture 23" descr="The Technical Assistance Center for Quality Employment">
            <a:extLst>
              <a:ext uri="{FF2B5EF4-FFF2-40B4-BE49-F238E27FC236}">
                <a16:creationId xmlns:a16="http://schemas.microsoft.com/office/drawing/2014/main" id="{D1ECBC4C-B6E3-47C2-8AF6-94AD7C79605A}"/>
              </a:ext>
            </a:extLst>
          </p:cNvPr>
          <p:cNvPicPr>
            <a:picLocks noChangeAspect="1"/>
          </p:cNvPicPr>
          <p:nvPr userDrawn="1"/>
        </p:nvPicPr>
        <p:blipFill>
          <a:blip r:embed="rId3"/>
          <a:stretch>
            <a:fillRect/>
          </a:stretch>
        </p:blipFill>
        <p:spPr>
          <a:xfrm>
            <a:off x="9653330" y="381855"/>
            <a:ext cx="2067078" cy="989745"/>
          </a:xfrm>
          <a:prstGeom prst="rect">
            <a:avLst/>
          </a:prstGeom>
        </p:spPr>
      </p:pic>
    </p:spTree>
    <p:custDataLst>
      <p:tags r:id="rId1"/>
    </p:custDataLst>
    <p:extLst>
      <p:ext uri="{BB962C8B-B14F-4D97-AF65-F5344CB8AC3E}">
        <p14:creationId xmlns:p14="http://schemas.microsoft.com/office/powerpoint/2010/main" val="2106668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 Two Colum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B48F166-6A7E-4A54-B512-C4DA15F2BC47}"/>
              </a:ext>
            </a:extLst>
          </p:cNvPr>
          <p:cNvSpPr/>
          <p:nvPr userDrawn="1"/>
        </p:nvSpPr>
        <p:spPr>
          <a:xfrm>
            <a:off x="0" y="0"/>
            <a:ext cx="12192000" cy="6858000"/>
          </a:xfrm>
          <a:prstGeom prst="rect">
            <a:avLst/>
          </a:prstGeom>
          <a:gradFill flip="none" rotWithShape="1">
            <a:gsLst>
              <a:gs pos="0">
                <a:schemeClr val="accent5">
                  <a:lumMod val="20000"/>
                  <a:lumOff val="80000"/>
                </a:schemeClr>
              </a:gs>
              <a:gs pos="100000">
                <a:schemeClr val="bg1"/>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85943" y="384065"/>
            <a:ext cx="11029616" cy="768066"/>
          </a:xfrm>
        </p:spPr>
        <p:txBody>
          <a:bodyPr anchor="t" anchorCtr="0"/>
          <a:lstStyle>
            <a:lvl1pPr>
              <a:defRPr sz="4000" cap="none">
                <a:solidFill>
                  <a:schemeClr val="accent1"/>
                </a:solidFill>
              </a:defRPr>
            </a:lvl1pPr>
          </a:lstStyle>
          <a:p>
            <a:r>
              <a:rPr lang="en-US" dirty="0"/>
              <a:t>Click to edit master title style</a:t>
            </a:r>
          </a:p>
        </p:txBody>
      </p:sp>
      <p:sp>
        <p:nvSpPr>
          <p:cNvPr id="8" name="Content Placeholder 2">
            <a:extLst>
              <a:ext uri="{FF2B5EF4-FFF2-40B4-BE49-F238E27FC236}">
                <a16:creationId xmlns:a16="http://schemas.microsoft.com/office/drawing/2014/main" id="{4FFF2571-0D83-4D98-A73A-62A31A44846E}"/>
              </a:ext>
            </a:extLst>
          </p:cNvPr>
          <p:cNvSpPr>
            <a:spLocks noGrp="1"/>
          </p:cNvSpPr>
          <p:nvPr>
            <p:ph idx="13"/>
          </p:nvPr>
        </p:nvSpPr>
        <p:spPr>
          <a:xfrm>
            <a:off x="581192" y="1717821"/>
            <a:ext cx="5194767" cy="4143229"/>
          </a:xfrm>
        </p:spPr>
        <p:txBody>
          <a:bodyPr anchor="t" anchorCtr="0"/>
          <a:lstStyle>
            <a:lvl1pPr marL="0">
              <a:lnSpc>
                <a:spcPts val="3000"/>
              </a:lnSpc>
              <a:spcBef>
                <a:spcPts val="0"/>
              </a:spcBef>
              <a:spcAft>
                <a:spcPts val="0"/>
              </a:spcAft>
              <a:defRPr sz="2400">
                <a:latin typeface="Calibri" panose="020F0502020204030204" pitchFamily="34" charset="0"/>
                <a:cs typeface="Calibri" panose="020F0502020204030204" pitchFamily="34" charset="0"/>
              </a:defRPr>
            </a:lvl1pPr>
            <a:lvl2pPr>
              <a:buClr>
                <a:schemeClr val="accent2"/>
              </a:buClr>
              <a:buSzPct val="100000"/>
              <a:buFont typeface="Arial" panose="020B0604020202020204" pitchFamily="34" charset="0"/>
              <a:buChar char="•"/>
              <a:defRPr sz="2000">
                <a:latin typeface="Calibri" panose="020F0502020204030204" pitchFamily="34" charset="0"/>
                <a:cs typeface="Calibri" panose="020F0502020204030204" pitchFamily="34" charset="0"/>
              </a:defRPr>
            </a:lvl2pPr>
            <a:lvl3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3pPr>
            <a:lvl4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4pPr>
            <a:lvl5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AF6B21AE-7B21-46AE-9116-DAAB250A4AE7}"/>
              </a:ext>
            </a:extLst>
          </p:cNvPr>
          <p:cNvSpPr>
            <a:spLocks noGrp="1"/>
          </p:cNvSpPr>
          <p:nvPr>
            <p:ph idx="14"/>
          </p:nvPr>
        </p:nvSpPr>
        <p:spPr>
          <a:xfrm>
            <a:off x="6430966" y="1739900"/>
            <a:ext cx="5194767" cy="4143229"/>
          </a:xfrm>
        </p:spPr>
        <p:txBody>
          <a:bodyPr anchor="t" anchorCtr="0"/>
          <a:lstStyle>
            <a:lvl1pPr marL="0">
              <a:lnSpc>
                <a:spcPts val="3000"/>
              </a:lnSpc>
              <a:spcBef>
                <a:spcPts val="0"/>
              </a:spcBef>
              <a:spcAft>
                <a:spcPts val="0"/>
              </a:spcAft>
              <a:defRPr sz="2400">
                <a:latin typeface="Calibri" panose="020F0502020204030204" pitchFamily="34" charset="0"/>
                <a:cs typeface="Calibri" panose="020F0502020204030204" pitchFamily="34" charset="0"/>
              </a:defRPr>
            </a:lvl1pPr>
            <a:lvl2pPr>
              <a:buClr>
                <a:schemeClr val="accent2"/>
              </a:buClr>
              <a:buSzPct val="100000"/>
              <a:buFont typeface="Arial" panose="020B0604020202020204" pitchFamily="34" charset="0"/>
              <a:buChar char="•"/>
              <a:defRPr sz="2000">
                <a:latin typeface="Calibri" panose="020F0502020204030204" pitchFamily="34" charset="0"/>
                <a:cs typeface="Calibri" panose="020F0502020204030204" pitchFamily="34" charset="0"/>
              </a:defRPr>
            </a:lvl2pPr>
            <a:lvl3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3pPr>
            <a:lvl4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4pPr>
            <a:lvl5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E604EBBF-3ABE-4E20-A0D5-6808CF78ACA4}"/>
              </a:ext>
            </a:extLst>
          </p:cNvPr>
          <p:cNvSpPr/>
          <p:nvPr userDrawn="1"/>
        </p:nvSpPr>
        <p:spPr>
          <a:xfrm>
            <a:off x="-35888" y="6684579"/>
            <a:ext cx="12227888" cy="1734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The Technical Assistance Center for Quality Employment">
            <a:extLst>
              <a:ext uri="{FF2B5EF4-FFF2-40B4-BE49-F238E27FC236}">
                <a16:creationId xmlns:a16="http://schemas.microsoft.com/office/drawing/2014/main" id="{19D83803-D911-4E69-BA42-B63E337DB2DA}"/>
              </a:ext>
            </a:extLst>
          </p:cNvPr>
          <p:cNvPicPr>
            <a:picLocks noChangeAspect="1"/>
          </p:cNvPicPr>
          <p:nvPr userDrawn="1"/>
        </p:nvPicPr>
        <p:blipFill>
          <a:blip r:embed="rId3"/>
          <a:stretch>
            <a:fillRect/>
          </a:stretch>
        </p:blipFill>
        <p:spPr>
          <a:xfrm>
            <a:off x="478156" y="309118"/>
            <a:ext cx="2931366" cy="1403578"/>
          </a:xfrm>
          <a:prstGeom prst="rect">
            <a:avLst/>
          </a:prstGeom>
        </p:spPr>
      </p:pic>
    </p:spTree>
    <p:custDataLst>
      <p:tags r:id="rId1"/>
    </p:custDataLst>
    <p:extLst>
      <p:ext uri="{BB962C8B-B14F-4D97-AF65-F5344CB8AC3E}">
        <p14:creationId xmlns:p14="http://schemas.microsoft.com/office/powerpoint/2010/main" val="1645993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B48F166-6A7E-4A54-B512-C4DA15F2BC47}"/>
              </a:ext>
            </a:extLst>
          </p:cNvPr>
          <p:cNvSpPr/>
          <p:nvPr userDrawn="1"/>
        </p:nvSpPr>
        <p:spPr>
          <a:xfrm>
            <a:off x="0" y="0"/>
            <a:ext cx="12192000" cy="6858000"/>
          </a:xfrm>
          <a:prstGeom prst="rect">
            <a:avLst/>
          </a:prstGeom>
          <a:gradFill flip="none" rotWithShape="1">
            <a:gsLst>
              <a:gs pos="0">
                <a:schemeClr val="accent5">
                  <a:lumMod val="20000"/>
                  <a:lumOff val="80000"/>
                </a:schemeClr>
              </a:gs>
              <a:gs pos="100000">
                <a:schemeClr val="bg1"/>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581193" y="587764"/>
            <a:ext cx="11029616" cy="909960"/>
          </a:xfrm>
        </p:spPr>
        <p:txBody>
          <a:bodyPr anchor="t" anchorCtr="0"/>
          <a:lstStyle>
            <a:lvl1pPr>
              <a:defRPr sz="4000" cap="none">
                <a:solidFill>
                  <a:schemeClr val="accent1"/>
                </a:solidFill>
              </a:defRPr>
            </a:lvl1pPr>
          </a:lstStyle>
          <a:p>
            <a:r>
              <a:rPr lang="en-US" dirty="0"/>
              <a:t>Learning Objectives</a:t>
            </a:r>
          </a:p>
        </p:txBody>
      </p:sp>
      <p:sp>
        <p:nvSpPr>
          <p:cNvPr id="8" name="Content Placeholder 2">
            <a:extLst>
              <a:ext uri="{FF2B5EF4-FFF2-40B4-BE49-F238E27FC236}">
                <a16:creationId xmlns:a16="http://schemas.microsoft.com/office/drawing/2014/main" id="{4FFF2571-0D83-4D98-A73A-62A31A44846E}"/>
              </a:ext>
            </a:extLst>
          </p:cNvPr>
          <p:cNvSpPr>
            <a:spLocks noGrp="1"/>
          </p:cNvSpPr>
          <p:nvPr>
            <p:ph idx="13"/>
          </p:nvPr>
        </p:nvSpPr>
        <p:spPr>
          <a:xfrm>
            <a:off x="581192" y="2085489"/>
            <a:ext cx="5788077" cy="3775562"/>
          </a:xfrm>
        </p:spPr>
        <p:txBody>
          <a:bodyPr anchor="t" anchorCtr="0"/>
          <a:lstStyle>
            <a:lvl1pPr marL="0">
              <a:lnSpc>
                <a:spcPts val="3600"/>
              </a:lnSpc>
              <a:spcBef>
                <a:spcPts val="0"/>
              </a:spcBef>
              <a:spcAft>
                <a:spcPts val="0"/>
              </a:spcAft>
              <a:buClr>
                <a:schemeClr val="accent2"/>
              </a:buClr>
              <a:buSzPct val="95000"/>
              <a:buFont typeface="Arial" panose="020B0604020202020204" pitchFamily="34" charset="0"/>
              <a:buChar char="•"/>
              <a:defRPr sz="2800">
                <a:latin typeface="Calibri" panose="020F0502020204030204" pitchFamily="34" charset="0"/>
                <a:cs typeface="Calibri" panose="020F0502020204030204" pitchFamily="34" charset="0"/>
              </a:defRPr>
            </a:lvl1pPr>
            <a:lvl2pPr>
              <a:buClr>
                <a:schemeClr val="accent2"/>
              </a:buClr>
              <a:buSzPct val="100000"/>
              <a:buFont typeface="Arial" panose="020B0604020202020204" pitchFamily="34" charset="0"/>
              <a:buChar char="•"/>
              <a:defRPr sz="2000">
                <a:latin typeface="Calibri" panose="020F0502020204030204" pitchFamily="34" charset="0"/>
                <a:cs typeface="Calibri" panose="020F0502020204030204" pitchFamily="34" charset="0"/>
              </a:defRPr>
            </a:lvl2pPr>
            <a:lvl3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3pPr>
            <a:lvl4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4pPr>
            <a:lvl5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E604EBBF-3ABE-4E20-A0D5-6808CF78ACA4}"/>
              </a:ext>
            </a:extLst>
          </p:cNvPr>
          <p:cNvSpPr/>
          <p:nvPr userDrawn="1"/>
        </p:nvSpPr>
        <p:spPr>
          <a:xfrm>
            <a:off x="-35888" y="6684579"/>
            <a:ext cx="12227888" cy="1734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11">
            <a:extLst>
              <a:ext uri="{FF2B5EF4-FFF2-40B4-BE49-F238E27FC236}">
                <a16:creationId xmlns:a16="http://schemas.microsoft.com/office/drawing/2014/main" id="{4FB14AE3-0193-4A9B-B4BE-53F1FC119304}"/>
              </a:ext>
            </a:extLst>
          </p:cNvPr>
          <p:cNvSpPr>
            <a:spLocks noGrp="1"/>
          </p:cNvSpPr>
          <p:nvPr>
            <p:ph type="pic" sz="quarter" idx="10"/>
          </p:nvPr>
        </p:nvSpPr>
        <p:spPr>
          <a:xfrm>
            <a:off x="7596619" y="2413001"/>
            <a:ext cx="3121572" cy="2911340"/>
          </a:xfrm>
        </p:spPr>
        <p:txBody>
          <a:bodyPr/>
          <a:lstStyle/>
          <a:p>
            <a:endParaRPr lang="en-US"/>
          </a:p>
        </p:txBody>
      </p:sp>
      <p:sp>
        <p:nvSpPr>
          <p:cNvPr id="12" name="Rectangle 11">
            <a:extLst>
              <a:ext uri="{FF2B5EF4-FFF2-40B4-BE49-F238E27FC236}">
                <a16:creationId xmlns:a16="http://schemas.microsoft.com/office/drawing/2014/main" id="{9684C164-8B6F-468D-ACAE-E839E7498713}"/>
              </a:ext>
            </a:extLst>
          </p:cNvPr>
          <p:cNvSpPr/>
          <p:nvPr userDrawn="1"/>
        </p:nvSpPr>
        <p:spPr>
          <a:xfrm>
            <a:off x="581192" y="1479125"/>
            <a:ext cx="3157090" cy="1210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The Technical Assistance Center for Quality Employment">
            <a:extLst>
              <a:ext uri="{FF2B5EF4-FFF2-40B4-BE49-F238E27FC236}">
                <a16:creationId xmlns:a16="http://schemas.microsoft.com/office/drawing/2014/main" id="{F6E7EA52-2197-4706-8C88-06DB7131D5D2}"/>
              </a:ext>
            </a:extLst>
          </p:cNvPr>
          <p:cNvPicPr>
            <a:picLocks noChangeAspect="1"/>
          </p:cNvPicPr>
          <p:nvPr userDrawn="1"/>
        </p:nvPicPr>
        <p:blipFill>
          <a:blip r:embed="rId3"/>
          <a:stretch>
            <a:fillRect/>
          </a:stretch>
        </p:blipFill>
        <p:spPr>
          <a:xfrm>
            <a:off x="9712597" y="174037"/>
            <a:ext cx="2479403" cy="1187172"/>
          </a:xfrm>
          <a:prstGeom prst="rect">
            <a:avLst/>
          </a:prstGeom>
        </p:spPr>
      </p:pic>
    </p:spTree>
    <p:custDataLst>
      <p:tags r:id="rId1"/>
    </p:custDataLst>
    <p:extLst>
      <p:ext uri="{BB962C8B-B14F-4D97-AF65-F5344CB8AC3E}">
        <p14:creationId xmlns:p14="http://schemas.microsoft.com/office/powerpoint/2010/main" val="1452608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image-right">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44C5552-312D-4208-A645-64C2F13F19EE}"/>
              </a:ext>
            </a:extLst>
          </p:cNvPr>
          <p:cNvSpPr/>
          <p:nvPr userDrawn="1"/>
        </p:nvSpPr>
        <p:spPr>
          <a:xfrm>
            <a:off x="0" y="0"/>
            <a:ext cx="12192000" cy="6858000"/>
          </a:xfrm>
          <a:prstGeom prst="rect">
            <a:avLst/>
          </a:prstGeom>
          <a:gradFill flip="none" rotWithShape="1">
            <a:gsLst>
              <a:gs pos="0">
                <a:schemeClr val="accent5">
                  <a:lumMod val="20000"/>
                  <a:lumOff val="80000"/>
                </a:schemeClr>
              </a:gs>
              <a:gs pos="79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28490" y="2088964"/>
            <a:ext cx="7243040" cy="3886167"/>
          </a:xfrm>
        </p:spPr>
        <p:txBody>
          <a:bodyPr anchor="t" anchorCtr="0"/>
          <a:lstStyle>
            <a:lvl1pPr marL="0">
              <a:lnSpc>
                <a:spcPts val="3000"/>
              </a:lnSpc>
              <a:spcBef>
                <a:spcPts val="0"/>
              </a:spcBef>
              <a:spcAft>
                <a:spcPts val="0"/>
              </a:spcAft>
              <a:defRPr sz="2200">
                <a:latin typeface="Calibri" panose="020F0502020204030204" pitchFamily="34" charset="0"/>
                <a:cs typeface="Calibri" panose="020F0502020204030204" pitchFamily="34" charset="0"/>
              </a:defRPr>
            </a:lvl1pPr>
            <a:lvl2pPr>
              <a:buClr>
                <a:schemeClr val="accent2"/>
              </a:buClr>
              <a:buSzPct val="100000"/>
              <a:buFont typeface="Arial" panose="020B0604020202020204" pitchFamily="34" charset="0"/>
              <a:buChar char="•"/>
              <a:defRPr sz="2000">
                <a:latin typeface="Calibri" panose="020F0502020204030204" pitchFamily="34" charset="0"/>
                <a:cs typeface="Calibri" panose="020F0502020204030204" pitchFamily="34" charset="0"/>
              </a:defRPr>
            </a:lvl2pPr>
            <a:lvl3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3pPr>
            <a:lvl4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4pPr>
            <a:lvl5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Rectangle 12">
            <a:extLst>
              <a:ext uri="{FF2B5EF4-FFF2-40B4-BE49-F238E27FC236}">
                <a16:creationId xmlns:a16="http://schemas.microsoft.com/office/drawing/2014/main" id="{905A4018-29DE-4882-A660-4FD95FA03B17}"/>
              </a:ext>
            </a:extLst>
          </p:cNvPr>
          <p:cNvSpPr/>
          <p:nvPr userDrawn="1"/>
        </p:nvSpPr>
        <p:spPr>
          <a:xfrm>
            <a:off x="-35888" y="6684579"/>
            <a:ext cx="12227888" cy="1734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11">
            <a:extLst>
              <a:ext uri="{FF2B5EF4-FFF2-40B4-BE49-F238E27FC236}">
                <a16:creationId xmlns:a16="http://schemas.microsoft.com/office/drawing/2014/main" id="{58E1AF41-04FB-479A-9040-5E02C7103075}"/>
              </a:ext>
            </a:extLst>
          </p:cNvPr>
          <p:cNvSpPr>
            <a:spLocks noGrp="1"/>
          </p:cNvSpPr>
          <p:nvPr>
            <p:ph type="pic" sz="quarter" idx="10"/>
          </p:nvPr>
        </p:nvSpPr>
        <p:spPr>
          <a:xfrm>
            <a:off x="8087711" y="2088964"/>
            <a:ext cx="3121572" cy="3886167"/>
          </a:xfrm>
        </p:spPr>
        <p:txBody>
          <a:bodyPr/>
          <a:lstStyle/>
          <a:p>
            <a:endParaRPr lang="en-US"/>
          </a:p>
        </p:txBody>
      </p:sp>
      <p:sp>
        <p:nvSpPr>
          <p:cNvPr id="17" name="Title 1">
            <a:extLst>
              <a:ext uri="{FF2B5EF4-FFF2-40B4-BE49-F238E27FC236}">
                <a16:creationId xmlns:a16="http://schemas.microsoft.com/office/drawing/2014/main" id="{1943EDB9-7826-488E-9225-C2FF2697BC2A}"/>
              </a:ext>
            </a:extLst>
          </p:cNvPr>
          <p:cNvSpPr>
            <a:spLocks noGrp="1"/>
          </p:cNvSpPr>
          <p:nvPr>
            <p:ph type="ctrTitle" hasCustomPrompt="1"/>
          </p:nvPr>
        </p:nvSpPr>
        <p:spPr>
          <a:xfrm>
            <a:off x="628490" y="396698"/>
            <a:ext cx="10866428" cy="1498777"/>
          </a:xfrm>
          <a:effectLst/>
        </p:spPr>
        <p:txBody>
          <a:bodyPr anchor="t" anchorCtr="0">
            <a:normAutofit/>
          </a:bodyPr>
          <a:lstStyle>
            <a:lvl1pPr>
              <a:lnSpc>
                <a:spcPts val="4800"/>
              </a:lnSpc>
              <a:defRPr sz="4000" cap="none">
                <a:solidFill>
                  <a:schemeClr val="accent1"/>
                </a:solidFill>
              </a:defRPr>
            </a:lvl1pPr>
          </a:lstStyle>
          <a:p>
            <a:r>
              <a:rPr lang="en-US" dirty="0"/>
              <a:t>Click to edit master title style</a:t>
            </a:r>
          </a:p>
        </p:txBody>
      </p:sp>
      <p:pic>
        <p:nvPicPr>
          <p:cNvPr id="7" name="Picture 6" descr="The Technical Assistance Center for Quality Employment">
            <a:extLst>
              <a:ext uri="{FF2B5EF4-FFF2-40B4-BE49-F238E27FC236}">
                <a16:creationId xmlns:a16="http://schemas.microsoft.com/office/drawing/2014/main" id="{E94FBCFE-2406-4BFF-96F7-133AF9B7F02C}"/>
              </a:ext>
            </a:extLst>
          </p:cNvPr>
          <p:cNvPicPr>
            <a:picLocks noChangeAspect="1"/>
          </p:cNvPicPr>
          <p:nvPr userDrawn="1"/>
        </p:nvPicPr>
        <p:blipFill>
          <a:blip r:embed="rId3"/>
          <a:stretch>
            <a:fillRect/>
          </a:stretch>
        </p:blipFill>
        <p:spPr>
          <a:xfrm>
            <a:off x="373821" y="265135"/>
            <a:ext cx="2348598" cy="1124541"/>
          </a:xfrm>
          <a:prstGeom prst="rect">
            <a:avLst/>
          </a:prstGeom>
        </p:spPr>
      </p:pic>
    </p:spTree>
    <p:custDataLst>
      <p:tags r:id="rId1"/>
    </p:custDataLst>
    <p:extLst>
      <p:ext uri="{BB962C8B-B14F-4D97-AF65-F5344CB8AC3E}">
        <p14:creationId xmlns:p14="http://schemas.microsoft.com/office/powerpoint/2010/main" val="2065116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image-right">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44C5552-312D-4208-A645-64C2F13F19EE}"/>
              </a:ext>
            </a:extLst>
          </p:cNvPr>
          <p:cNvSpPr/>
          <p:nvPr userDrawn="1"/>
        </p:nvSpPr>
        <p:spPr>
          <a:xfrm>
            <a:off x="0" y="0"/>
            <a:ext cx="12192000" cy="6858000"/>
          </a:xfrm>
          <a:prstGeom prst="rect">
            <a:avLst/>
          </a:prstGeom>
          <a:gradFill flip="none" rotWithShape="1">
            <a:gsLst>
              <a:gs pos="0">
                <a:schemeClr val="accent5">
                  <a:lumMod val="20000"/>
                  <a:lumOff val="80000"/>
                </a:schemeClr>
              </a:gs>
              <a:gs pos="79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251878" y="2088964"/>
            <a:ext cx="7243040" cy="3886167"/>
          </a:xfrm>
        </p:spPr>
        <p:txBody>
          <a:bodyPr anchor="t" anchorCtr="0"/>
          <a:lstStyle>
            <a:lvl1pPr marL="0">
              <a:lnSpc>
                <a:spcPts val="3000"/>
              </a:lnSpc>
              <a:spcBef>
                <a:spcPts val="0"/>
              </a:spcBef>
              <a:spcAft>
                <a:spcPts val="0"/>
              </a:spcAft>
              <a:defRPr sz="2200">
                <a:latin typeface="Calibri" panose="020F0502020204030204" pitchFamily="34" charset="0"/>
                <a:cs typeface="Calibri" panose="020F0502020204030204" pitchFamily="34" charset="0"/>
              </a:defRPr>
            </a:lvl1pPr>
            <a:lvl2pPr>
              <a:buClr>
                <a:schemeClr val="accent2"/>
              </a:buClr>
              <a:buSzPct val="100000"/>
              <a:buFont typeface="Arial" panose="020B0604020202020204" pitchFamily="34" charset="0"/>
              <a:buChar char="•"/>
              <a:defRPr sz="2000">
                <a:latin typeface="Calibri" panose="020F0502020204030204" pitchFamily="34" charset="0"/>
                <a:cs typeface="Calibri" panose="020F0502020204030204" pitchFamily="34" charset="0"/>
              </a:defRPr>
            </a:lvl2pPr>
            <a:lvl3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3pPr>
            <a:lvl4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4pPr>
            <a:lvl5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Rectangle 12">
            <a:extLst>
              <a:ext uri="{FF2B5EF4-FFF2-40B4-BE49-F238E27FC236}">
                <a16:creationId xmlns:a16="http://schemas.microsoft.com/office/drawing/2014/main" id="{905A4018-29DE-4882-A660-4FD95FA03B17}"/>
              </a:ext>
            </a:extLst>
          </p:cNvPr>
          <p:cNvSpPr/>
          <p:nvPr userDrawn="1"/>
        </p:nvSpPr>
        <p:spPr>
          <a:xfrm>
            <a:off x="-35888" y="6684579"/>
            <a:ext cx="12227888" cy="1734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11">
            <a:extLst>
              <a:ext uri="{FF2B5EF4-FFF2-40B4-BE49-F238E27FC236}">
                <a16:creationId xmlns:a16="http://schemas.microsoft.com/office/drawing/2014/main" id="{58E1AF41-04FB-479A-9040-5E02C7103075}"/>
              </a:ext>
            </a:extLst>
          </p:cNvPr>
          <p:cNvSpPr>
            <a:spLocks noGrp="1"/>
          </p:cNvSpPr>
          <p:nvPr>
            <p:ph type="pic" sz="quarter" idx="10"/>
          </p:nvPr>
        </p:nvSpPr>
        <p:spPr>
          <a:xfrm>
            <a:off x="628490" y="2088964"/>
            <a:ext cx="3121572" cy="3886167"/>
          </a:xfrm>
        </p:spPr>
        <p:txBody>
          <a:bodyPr/>
          <a:lstStyle/>
          <a:p>
            <a:endParaRPr lang="en-US"/>
          </a:p>
        </p:txBody>
      </p:sp>
      <p:sp>
        <p:nvSpPr>
          <p:cNvPr id="17" name="Title 1">
            <a:extLst>
              <a:ext uri="{FF2B5EF4-FFF2-40B4-BE49-F238E27FC236}">
                <a16:creationId xmlns:a16="http://schemas.microsoft.com/office/drawing/2014/main" id="{1943EDB9-7826-488E-9225-C2FF2697BC2A}"/>
              </a:ext>
            </a:extLst>
          </p:cNvPr>
          <p:cNvSpPr>
            <a:spLocks noGrp="1"/>
          </p:cNvSpPr>
          <p:nvPr>
            <p:ph type="ctrTitle" hasCustomPrompt="1"/>
          </p:nvPr>
        </p:nvSpPr>
        <p:spPr>
          <a:xfrm>
            <a:off x="628490" y="396698"/>
            <a:ext cx="10866428" cy="1498777"/>
          </a:xfrm>
          <a:effectLst/>
        </p:spPr>
        <p:txBody>
          <a:bodyPr anchor="t" anchorCtr="0">
            <a:normAutofit/>
          </a:bodyPr>
          <a:lstStyle>
            <a:lvl1pPr>
              <a:lnSpc>
                <a:spcPts val="4800"/>
              </a:lnSpc>
              <a:defRPr sz="4000" cap="none">
                <a:solidFill>
                  <a:schemeClr val="accent1"/>
                </a:solidFill>
              </a:defRPr>
            </a:lvl1pPr>
          </a:lstStyle>
          <a:p>
            <a:r>
              <a:rPr lang="en-US" dirty="0"/>
              <a:t>Click to edit master title style</a:t>
            </a:r>
          </a:p>
        </p:txBody>
      </p:sp>
      <p:pic>
        <p:nvPicPr>
          <p:cNvPr id="7" name="Picture 6" descr="The Technical Assistance Center for Quality Employment">
            <a:extLst>
              <a:ext uri="{FF2B5EF4-FFF2-40B4-BE49-F238E27FC236}">
                <a16:creationId xmlns:a16="http://schemas.microsoft.com/office/drawing/2014/main" id="{CB847E3E-8320-408B-99F7-8BCB023EA482}"/>
              </a:ext>
            </a:extLst>
          </p:cNvPr>
          <p:cNvPicPr>
            <a:picLocks noChangeAspect="1"/>
          </p:cNvPicPr>
          <p:nvPr userDrawn="1"/>
        </p:nvPicPr>
        <p:blipFill>
          <a:blip r:embed="rId3"/>
          <a:stretch>
            <a:fillRect/>
          </a:stretch>
        </p:blipFill>
        <p:spPr>
          <a:xfrm>
            <a:off x="604271" y="420999"/>
            <a:ext cx="2471438" cy="1183358"/>
          </a:xfrm>
          <a:prstGeom prst="rect">
            <a:avLst/>
          </a:prstGeom>
        </p:spPr>
      </p:pic>
    </p:spTree>
    <p:custDataLst>
      <p:tags r:id="rId1"/>
    </p:custDataLst>
    <p:extLst>
      <p:ext uri="{BB962C8B-B14F-4D97-AF65-F5344CB8AC3E}">
        <p14:creationId xmlns:p14="http://schemas.microsoft.com/office/powerpoint/2010/main" val="3512822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intr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7E33B06-4407-4240-BDEB-EE049AAEDCE6}"/>
              </a:ext>
            </a:extLst>
          </p:cNvPr>
          <p:cNvSpPr/>
          <p:nvPr userDrawn="1"/>
        </p:nvSpPr>
        <p:spPr>
          <a:xfrm>
            <a:off x="-35888" y="0"/>
            <a:ext cx="12227888" cy="3648974"/>
          </a:xfrm>
          <a:prstGeom prst="rect">
            <a:avLst/>
          </a:prstGeom>
          <a:gradFill flip="none" rotWithShape="1">
            <a:gsLst>
              <a:gs pos="0">
                <a:schemeClr val="accent5">
                  <a:alpha val="0"/>
                </a:schemeClr>
              </a:gs>
              <a:gs pos="100000">
                <a:schemeClr val="bg1"/>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E7A86D6-E86A-42CE-82D7-5AF07326CC2C}"/>
              </a:ext>
            </a:extLst>
          </p:cNvPr>
          <p:cNvSpPr/>
          <p:nvPr userDrawn="1"/>
        </p:nvSpPr>
        <p:spPr>
          <a:xfrm>
            <a:off x="2569780" y="3121573"/>
            <a:ext cx="4020206" cy="1734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214DC526-C4F9-4DE9-8BF2-140484E84DF0}"/>
              </a:ext>
            </a:extLst>
          </p:cNvPr>
          <p:cNvSpPr>
            <a:spLocks noGrp="1"/>
          </p:cNvSpPr>
          <p:nvPr>
            <p:ph type="title" hasCustomPrompt="1"/>
          </p:nvPr>
        </p:nvSpPr>
        <p:spPr>
          <a:xfrm>
            <a:off x="2459420" y="1249920"/>
            <a:ext cx="7162800" cy="2045073"/>
          </a:xfrm>
        </p:spPr>
        <p:txBody>
          <a:bodyPr anchor="t" anchorCtr="0"/>
          <a:lstStyle>
            <a:lvl1pPr>
              <a:lnSpc>
                <a:spcPts val="6200"/>
              </a:lnSpc>
              <a:defRPr sz="5400" cap="none">
                <a:solidFill>
                  <a:schemeClr val="accent1"/>
                </a:solidFill>
              </a:defRPr>
            </a:lvl1pPr>
          </a:lstStyle>
          <a:p>
            <a:r>
              <a:rPr lang="en-US" dirty="0"/>
              <a:t>Click to edit master title style</a:t>
            </a:r>
          </a:p>
        </p:txBody>
      </p:sp>
    </p:spTree>
    <p:custDataLst>
      <p:tags r:id="rId1"/>
    </p:custDataLst>
    <p:extLst>
      <p:ext uri="{BB962C8B-B14F-4D97-AF65-F5344CB8AC3E}">
        <p14:creationId xmlns:p14="http://schemas.microsoft.com/office/powerpoint/2010/main" val="3061378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E2BE12-FAAF-4C47-94E8-9C95B52804BF}"/>
              </a:ext>
            </a:extLst>
          </p:cNvPr>
          <p:cNvSpPr/>
          <p:nvPr userDrawn="1"/>
        </p:nvSpPr>
        <p:spPr>
          <a:xfrm>
            <a:off x="0" y="0"/>
            <a:ext cx="12192000" cy="6858000"/>
          </a:xfrm>
          <a:prstGeom prst="rect">
            <a:avLst/>
          </a:prstGeom>
          <a:gradFill flip="none" rotWithShape="1">
            <a:gsLst>
              <a:gs pos="0">
                <a:schemeClr val="accent5">
                  <a:lumMod val="20000"/>
                  <a:lumOff val="80000"/>
                </a:schemeClr>
              </a:gs>
              <a:gs pos="100000">
                <a:schemeClr val="bg1"/>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74DC11-8E92-4A49-A5F4-A80B0FD05A43}"/>
              </a:ext>
            </a:extLst>
          </p:cNvPr>
          <p:cNvSpPr/>
          <p:nvPr userDrawn="1"/>
        </p:nvSpPr>
        <p:spPr>
          <a:xfrm>
            <a:off x="-35888" y="6684579"/>
            <a:ext cx="12227888" cy="1734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581191" y="1746392"/>
            <a:ext cx="5194769" cy="557784"/>
          </a:xfrm>
        </p:spPr>
        <p:txBody>
          <a:bodyPr anchor="ctr">
            <a:noAutofit/>
          </a:bodyPr>
          <a:lstStyle>
            <a:lvl1pPr marL="0" indent="0">
              <a:buNone/>
              <a:defRPr sz="2400" b="1">
                <a:solidFill>
                  <a:schemeClr val="accent1"/>
                </a:solidFill>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Text Placeholder 2">
            <a:extLst>
              <a:ext uri="{FF2B5EF4-FFF2-40B4-BE49-F238E27FC236}">
                <a16:creationId xmlns:a16="http://schemas.microsoft.com/office/drawing/2014/main" id="{D54ACD6C-6193-470D-AD87-311AFB02A14F}"/>
              </a:ext>
            </a:extLst>
          </p:cNvPr>
          <p:cNvSpPr>
            <a:spLocks noGrp="1"/>
          </p:cNvSpPr>
          <p:nvPr>
            <p:ph type="body" idx="15"/>
          </p:nvPr>
        </p:nvSpPr>
        <p:spPr>
          <a:xfrm>
            <a:off x="6430966" y="1777927"/>
            <a:ext cx="5194769" cy="557784"/>
          </a:xfrm>
        </p:spPr>
        <p:txBody>
          <a:bodyPr anchor="ctr">
            <a:noAutofit/>
          </a:bodyPr>
          <a:lstStyle>
            <a:lvl1pPr marL="0" indent="0">
              <a:buNone/>
              <a:defRPr sz="2400" b="1">
                <a:solidFill>
                  <a:schemeClr val="accent1"/>
                </a:solidFill>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6" name="Title 1">
            <a:extLst>
              <a:ext uri="{FF2B5EF4-FFF2-40B4-BE49-F238E27FC236}">
                <a16:creationId xmlns:a16="http://schemas.microsoft.com/office/drawing/2014/main" id="{4CB4F6F4-2278-47B0-99EC-05C7D5D7C0A7}"/>
              </a:ext>
            </a:extLst>
          </p:cNvPr>
          <p:cNvSpPr>
            <a:spLocks noGrp="1"/>
          </p:cNvSpPr>
          <p:nvPr>
            <p:ph type="title" hasCustomPrompt="1"/>
          </p:nvPr>
        </p:nvSpPr>
        <p:spPr>
          <a:xfrm>
            <a:off x="563248" y="250963"/>
            <a:ext cx="11029616" cy="768066"/>
          </a:xfrm>
        </p:spPr>
        <p:txBody>
          <a:bodyPr anchor="t" anchorCtr="0"/>
          <a:lstStyle>
            <a:lvl1pPr>
              <a:defRPr cap="none">
                <a:solidFill>
                  <a:schemeClr val="accent1"/>
                </a:solidFill>
              </a:defRPr>
            </a:lvl1pPr>
          </a:lstStyle>
          <a:p>
            <a:r>
              <a:rPr lang="en-US" dirty="0"/>
              <a:t>Click to edit master title style</a:t>
            </a:r>
          </a:p>
        </p:txBody>
      </p:sp>
      <p:sp>
        <p:nvSpPr>
          <p:cNvPr id="17" name="Content Placeholder 2">
            <a:extLst>
              <a:ext uri="{FF2B5EF4-FFF2-40B4-BE49-F238E27FC236}">
                <a16:creationId xmlns:a16="http://schemas.microsoft.com/office/drawing/2014/main" id="{83472399-360C-4074-A482-7ACE879237FD}"/>
              </a:ext>
            </a:extLst>
          </p:cNvPr>
          <p:cNvSpPr>
            <a:spLocks noGrp="1"/>
          </p:cNvSpPr>
          <p:nvPr>
            <p:ph idx="16"/>
          </p:nvPr>
        </p:nvSpPr>
        <p:spPr>
          <a:xfrm>
            <a:off x="581192" y="2326341"/>
            <a:ext cx="5194767" cy="3512630"/>
          </a:xfrm>
        </p:spPr>
        <p:txBody>
          <a:bodyPr anchor="t" anchorCtr="0"/>
          <a:lstStyle>
            <a:lvl1pPr marL="0">
              <a:lnSpc>
                <a:spcPts val="3000"/>
              </a:lnSpc>
              <a:spcBef>
                <a:spcPts val="0"/>
              </a:spcBef>
              <a:spcAft>
                <a:spcPts val="0"/>
              </a:spcAft>
              <a:defRPr sz="2200">
                <a:latin typeface="Calibri" panose="020F0502020204030204" pitchFamily="34" charset="0"/>
                <a:cs typeface="Calibri" panose="020F0502020204030204" pitchFamily="34" charset="0"/>
              </a:defRPr>
            </a:lvl1pPr>
            <a:lvl2pPr>
              <a:buClr>
                <a:schemeClr val="accent2"/>
              </a:buClr>
              <a:buSzPct val="100000"/>
              <a:buFont typeface="Arial" panose="020B0604020202020204" pitchFamily="34" charset="0"/>
              <a:buChar char="•"/>
              <a:defRPr sz="2000">
                <a:latin typeface="Calibri" panose="020F0502020204030204" pitchFamily="34" charset="0"/>
                <a:cs typeface="Calibri" panose="020F0502020204030204" pitchFamily="34" charset="0"/>
              </a:defRPr>
            </a:lvl2pPr>
            <a:lvl3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3pPr>
            <a:lvl4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4pPr>
            <a:lvl5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a:extLst>
              <a:ext uri="{FF2B5EF4-FFF2-40B4-BE49-F238E27FC236}">
                <a16:creationId xmlns:a16="http://schemas.microsoft.com/office/drawing/2014/main" id="{493D511A-314E-4C83-B4B2-3269942B2993}"/>
              </a:ext>
            </a:extLst>
          </p:cNvPr>
          <p:cNvSpPr>
            <a:spLocks noGrp="1"/>
          </p:cNvSpPr>
          <p:nvPr>
            <p:ph idx="17"/>
          </p:nvPr>
        </p:nvSpPr>
        <p:spPr>
          <a:xfrm>
            <a:off x="6430966" y="2348420"/>
            <a:ext cx="5194767" cy="3512630"/>
          </a:xfrm>
        </p:spPr>
        <p:txBody>
          <a:bodyPr anchor="t" anchorCtr="0"/>
          <a:lstStyle>
            <a:lvl1pPr marL="0">
              <a:lnSpc>
                <a:spcPts val="3000"/>
              </a:lnSpc>
              <a:spcBef>
                <a:spcPts val="0"/>
              </a:spcBef>
              <a:spcAft>
                <a:spcPts val="0"/>
              </a:spcAft>
              <a:defRPr sz="2200">
                <a:latin typeface="Calibri" panose="020F0502020204030204" pitchFamily="34" charset="0"/>
                <a:cs typeface="Calibri" panose="020F0502020204030204" pitchFamily="34" charset="0"/>
              </a:defRPr>
            </a:lvl1pPr>
            <a:lvl2pPr>
              <a:buClr>
                <a:schemeClr val="accent2"/>
              </a:buClr>
              <a:buSzPct val="100000"/>
              <a:buFont typeface="Arial" panose="020B0604020202020204" pitchFamily="34" charset="0"/>
              <a:buChar char="•"/>
              <a:defRPr sz="2000">
                <a:latin typeface="Calibri" panose="020F0502020204030204" pitchFamily="34" charset="0"/>
                <a:cs typeface="Calibri" panose="020F0502020204030204" pitchFamily="34" charset="0"/>
              </a:defRPr>
            </a:lvl2pPr>
            <a:lvl3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3pPr>
            <a:lvl4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4pPr>
            <a:lvl5pPr>
              <a:lnSpc>
                <a:spcPts val="2600"/>
              </a:lnSpc>
              <a:spcBef>
                <a:spcPts val="0"/>
              </a:spcBef>
              <a:spcAft>
                <a:spcPts val="0"/>
              </a:spcAft>
              <a:buClr>
                <a:schemeClr val="accent2"/>
              </a:buClr>
              <a:buSzPct val="90000"/>
              <a:buFont typeface="Arial" panose="020B0604020202020204" pitchFamily="34" charset="0"/>
              <a:buChar char="•"/>
              <a:defRPr sz="18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descr="The Technical Assistance Center for Quality Employment">
            <a:extLst>
              <a:ext uri="{FF2B5EF4-FFF2-40B4-BE49-F238E27FC236}">
                <a16:creationId xmlns:a16="http://schemas.microsoft.com/office/drawing/2014/main" id="{D7682031-8420-40BC-8FA6-D9696FDA7F17}"/>
              </a:ext>
            </a:extLst>
          </p:cNvPr>
          <p:cNvPicPr>
            <a:picLocks noChangeAspect="1"/>
          </p:cNvPicPr>
          <p:nvPr userDrawn="1"/>
        </p:nvPicPr>
        <p:blipFill>
          <a:blip r:embed="rId3"/>
          <a:stretch>
            <a:fillRect/>
          </a:stretch>
        </p:blipFill>
        <p:spPr>
          <a:xfrm>
            <a:off x="95401" y="299723"/>
            <a:ext cx="2471153" cy="1183222"/>
          </a:xfrm>
          <a:prstGeom prst="rect">
            <a:avLst/>
          </a:prstGeom>
        </p:spPr>
      </p:pic>
    </p:spTree>
    <p:custDataLst>
      <p:tags r:id="rId1"/>
    </p:custDataLst>
    <p:extLst>
      <p:ext uri="{BB962C8B-B14F-4D97-AF65-F5344CB8AC3E}">
        <p14:creationId xmlns:p14="http://schemas.microsoft.com/office/powerpoint/2010/main" val="2807174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352425"/>
            <a:ext cx="11029616" cy="1171575"/>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581192" y="1820174"/>
            <a:ext cx="11029616" cy="4167875"/>
          </a:xfrm>
          <a:prstGeom prst="rect">
            <a:avLst/>
          </a:prstGeom>
        </p:spPr>
        <p:txBody>
          <a:bodyPr vert="horz" lIns="91440" tIns="45720" rIns="91440" bIns="45720" rtlCol="0"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accent1"/>
                </a:solidFill>
                <a:latin typeface="Century Gothic" panose="020B0502020202020204" pitchFamily="34" charset="0"/>
              </a:defRPr>
            </a:lvl1pPr>
          </a:lstStyle>
          <a:p>
            <a:fld id="{D074D971-BF43-44C4-886D-4FE59C21F4FE}" type="datetime1">
              <a:rPr lang="en-US" smtClean="0"/>
              <a:t>2/28/2022</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accent1"/>
                </a:solidFill>
                <a:latin typeface="Century Gothic" panose="020B0502020202020204" pitchFamily="34" charset="0"/>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accent1"/>
                </a:solidFill>
                <a:latin typeface="Century Gothic" panose="020B0502020202020204" pitchFamily="34" charset="0"/>
              </a:defRPr>
            </a:lvl1pPr>
          </a:lstStyle>
          <a:p>
            <a:fld id="{3A98EE3D-8CD1-4C3F-BD1C-C98C9596463C}" type="slidenum">
              <a:rPr lang="en-US" smtClean="0"/>
              <a:pPr/>
              <a:t>‹#›</a:t>
            </a:fld>
            <a:endParaRPr lang="en-US" dirty="0"/>
          </a:p>
        </p:txBody>
      </p:sp>
      <p:pic>
        <p:nvPicPr>
          <p:cNvPr id="7" name="Picture 6" descr="The Technical Assistance Center for Quality Employment">
            <a:extLst>
              <a:ext uri="{FF2B5EF4-FFF2-40B4-BE49-F238E27FC236}">
                <a16:creationId xmlns:a16="http://schemas.microsoft.com/office/drawing/2014/main" id="{B167852A-84D5-4144-9E95-3B047A630332}"/>
              </a:ext>
            </a:extLst>
          </p:cNvPr>
          <p:cNvPicPr>
            <a:picLocks noChangeAspect="1"/>
          </p:cNvPicPr>
          <p:nvPr userDrawn="1"/>
        </p:nvPicPr>
        <p:blipFill>
          <a:blip r:embed="rId15"/>
          <a:stretch>
            <a:fillRect/>
          </a:stretch>
        </p:blipFill>
        <p:spPr>
          <a:xfrm>
            <a:off x="9327932" y="1820174"/>
            <a:ext cx="2245635" cy="1075240"/>
          </a:xfrm>
          <a:prstGeom prst="rect">
            <a:avLst/>
          </a:prstGeom>
        </p:spPr>
      </p:pic>
    </p:spTree>
    <p:custDataLst>
      <p:tags r:id="rId14"/>
    </p:custDataLst>
    <p:extLst>
      <p:ext uri="{BB962C8B-B14F-4D97-AF65-F5344CB8AC3E}">
        <p14:creationId xmlns:p14="http://schemas.microsoft.com/office/powerpoint/2010/main" val="3897890780"/>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76" r:id="rId3"/>
    <p:sldLayoutId id="2147483664" r:id="rId4"/>
    <p:sldLayoutId id="2147483677" r:id="rId5"/>
    <p:sldLayoutId id="2147483662" r:id="rId6"/>
    <p:sldLayoutId id="2147483679" r:id="rId7"/>
    <p:sldLayoutId id="2147483673" r:id="rId8"/>
    <p:sldLayoutId id="2147483665" r:id="rId9"/>
    <p:sldLayoutId id="2147483674" r:id="rId10"/>
    <p:sldLayoutId id="2147483678" r:id="rId11"/>
    <p:sldLayoutId id="2147483680" r:id="rId12"/>
  </p:sldLayoutIdLst>
  <p:hf hdr="0" ftr="0" dt="0"/>
  <p:txStyles>
    <p:titleStyle>
      <a:lvl1pPr algn="l" defTabSz="457200" rtl="0" eaLnBrk="1" latinLnBrk="0" hangingPunct="1">
        <a:lnSpc>
          <a:spcPts val="4400"/>
        </a:lnSpc>
        <a:spcBef>
          <a:spcPct val="0"/>
        </a:spcBef>
        <a:buNone/>
        <a:defRPr sz="3600" b="1" i="0" u="none" kern="1200" cap="all">
          <a:solidFill>
            <a:schemeClr val="accent1"/>
          </a:solidFill>
          <a:latin typeface="Century Gothic" panose="020B0502020202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2"/>
        </a:buClr>
        <a:buSzPct val="92000"/>
        <a:buFont typeface="Arial" panose="020B0604020202020204" pitchFamily="34" charset="0"/>
        <a:buChar char="•"/>
        <a:defRPr sz="2400" b="1" kern="1200">
          <a:solidFill>
            <a:schemeClr val="tx1">
              <a:lumMod val="75000"/>
              <a:lumOff val="25000"/>
            </a:schemeClr>
          </a:solidFill>
          <a:latin typeface="Calibri" panose="020F0502020204030204" pitchFamily="34" charset="0"/>
          <a:ea typeface="+mn-ea"/>
          <a:cs typeface="Calibri" panose="020F0502020204030204" pitchFamily="34" charset="0"/>
        </a:defRPr>
      </a:lvl1pPr>
      <a:lvl2pPr marL="630000" indent="-306000" algn="l" defTabSz="457200" rtl="0" eaLnBrk="1" latinLnBrk="0" hangingPunct="1">
        <a:spcBef>
          <a:spcPct val="20000"/>
        </a:spcBef>
        <a:spcAft>
          <a:spcPts val="600"/>
        </a:spcAft>
        <a:buClr>
          <a:schemeClr val="accent1"/>
        </a:buClr>
        <a:buSzPct val="92000"/>
        <a:buFont typeface="Arial" panose="020B0604020202020204" pitchFamily="34" charset="0"/>
        <a:buChar char="•"/>
        <a:defRPr sz="2000" b="1" i="0" u="none" kern="1200">
          <a:solidFill>
            <a:schemeClr val="tx1">
              <a:lumMod val="75000"/>
              <a:lumOff val="25000"/>
            </a:schemeClr>
          </a:solidFill>
          <a:latin typeface="Calibri" panose="020F0502020204030204" pitchFamily="34" charset="0"/>
          <a:ea typeface="+mn-ea"/>
          <a:cs typeface="Calibri" panose="020F0502020204030204" pitchFamily="34" charset="0"/>
        </a:defRPr>
      </a:lvl2pPr>
      <a:lvl3pPr marL="900000" indent="-270000" algn="l" defTabSz="457200" rtl="0" eaLnBrk="1" latinLnBrk="0" hangingPunct="1">
        <a:spcBef>
          <a:spcPct val="20000"/>
        </a:spcBef>
        <a:spcAft>
          <a:spcPts val="600"/>
        </a:spcAft>
        <a:buClr>
          <a:schemeClr val="accent5"/>
        </a:buClr>
        <a:buSzPct val="101000"/>
        <a:buFont typeface="Arial" panose="020B0604020202020204" pitchFamily="34" charset="0"/>
        <a:buChar char="•"/>
        <a:defRPr sz="2000" kern="1200">
          <a:solidFill>
            <a:schemeClr val="tx1">
              <a:lumMod val="75000"/>
              <a:lumOff val="25000"/>
            </a:schemeClr>
          </a:solidFill>
          <a:latin typeface="Calibri" panose="020F0502020204030204" pitchFamily="34" charset="0"/>
          <a:ea typeface="+mn-ea"/>
          <a:cs typeface="Calibri" panose="020F0502020204030204" pitchFamily="34" charset="0"/>
        </a:defRPr>
      </a:lvl3pPr>
      <a:lvl4pPr marL="1242000" indent="-234000" algn="l" defTabSz="457200" rtl="0" eaLnBrk="1" latinLnBrk="0" hangingPunct="1">
        <a:spcBef>
          <a:spcPct val="20000"/>
        </a:spcBef>
        <a:spcAft>
          <a:spcPts val="600"/>
        </a:spcAft>
        <a:buClr>
          <a:schemeClr val="accent3">
            <a:lumMod val="75000"/>
          </a:schemeClr>
        </a:buClr>
        <a:buSzPct val="92000"/>
        <a:buFont typeface="Arial" panose="020B0604020202020204" pitchFamily="34" charset="0"/>
        <a:buChar char="•"/>
        <a:defRPr sz="1800" kern="1200">
          <a:solidFill>
            <a:schemeClr val="tx1">
              <a:lumMod val="75000"/>
              <a:lumOff val="25000"/>
            </a:schemeClr>
          </a:solidFill>
          <a:latin typeface="Calibri" panose="020F0502020204030204" pitchFamily="34" charset="0"/>
          <a:ea typeface="+mn-ea"/>
          <a:cs typeface="Calibri" panose="020F0502020204030204" pitchFamily="34" charset="0"/>
        </a:defRPr>
      </a:lvl4pPr>
      <a:lvl5pPr marL="1602000" indent="-234000" algn="l" defTabSz="457200" rtl="0" eaLnBrk="1" latinLnBrk="0" hangingPunct="1">
        <a:spcBef>
          <a:spcPct val="20000"/>
        </a:spcBef>
        <a:spcAft>
          <a:spcPts val="600"/>
        </a:spcAft>
        <a:buClr>
          <a:schemeClr val="accent5">
            <a:lumMod val="50000"/>
          </a:schemeClr>
        </a:buClr>
        <a:buSzPct val="92000"/>
        <a:buFont typeface="Courier New" panose="02070309020205020404" pitchFamily="49" charset="0"/>
        <a:buChar char="o"/>
        <a:defRPr sz="1800" kern="1200">
          <a:solidFill>
            <a:schemeClr val="tx1">
              <a:lumMod val="75000"/>
              <a:lumOff val="25000"/>
            </a:schemeClr>
          </a:solidFill>
          <a:latin typeface="Calibri" panose="020F0502020204030204" pitchFamily="34" charset="0"/>
          <a:ea typeface="+mn-ea"/>
          <a:cs typeface="Calibri" panose="020F0502020204030204" pitchFamily="34" charset="0"/>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https://www.irs.gov/pub/irs-pdf/p535.pdf"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hyperlink" Target="https://www.irs.gov/businesses/small-businesses-self-employed/tax-benefits-for-businesses-who-have-employees-with-disabilities"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0.xml"/><Relationship Id="rId1" Type="http://schemas.openxmlformats.org/officeDocument/2006/relationships/tags" Target="../tags/tag20.xml"/><Relationship Id="rId6" Type="http://schemas.openxmlformats.org/officeDocument/2006/relationships/image" Target="../media/image1.png"/><Relationship Id="rId5" Type="http://schemas.openxmlformats.org/officeDocument/2006/relationships/hyperlink" Target="mailto:contact@tacqe.com" TargetMode="External"/><Relationship Id="rId4" Type="http://schemas.openxmlformats.org/officeDocument/2006/relationships/hyperlink" Target="http://www.tacqe.com/"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16.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4.xml.rels><?xml version="1.0" encoding="UTF-8" standalone="yes"?>
<Relationships xmlns="http://schemas.openxmlformats.org/package/2006/relationships"><Relationship Id="rId8" Type="http://schemas.openxmlformats.org/officeDocument/2006/relationships/image" Target="../media/image8.jpg"/><Relationship Id="rId13" Type="http://schemas.openxmlformats.org/officeDocument/2006/relationships/image" Target="../media/image13.jpg"/><Relationship Id="rId3" Type="http://schemas.openxmlformats.org/officeDocument/2006/relationships/notesSlide" Target="../notesSlides/notesSlide4.xml"/><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jpg"/><Relationship Id="rId2" Type="http://schemas.openxmlformats.org/officeDocument/2006/relationships/slideLayout" Target="../slideLayouts/slideLayout3.xml"/><Relationship Id="rId16" Type="http://schemas.openxmlformats.org/officeDocument/2006/relationships/image" Target="../media/image16.jpeg"/><Relationship Id="rId1" Type="http://schemas.openxmlformats.org/officeDocument/2006/relationships/tags" Target="../tags/tag18.xml"/><Relationship Id="rId6" Type="http://schemas.openxmlformats.org/officeDocument/2006/relationships/image" Target="../media/image6.jpg"/><Relationship Id="rId11" Type="http://schemas.openxmlformats.org/officeDocument/2006/relationships/image" Target="../media/image11.jpg"/><Relationship Id="rId5" Type="http://schemas.openxmlformats.org/officeDocument/2006/relationships/image" Target="../media/image5.jpg"/><Relationship Id="rId15" Type="http://schemas.openxmlformats.org/officeDocument/2006/relationships/image" Target="../media/image15.png"/><Relationship Id="rId10" Type="http://schemas.openxmlformats.org/officeDocument/2006/relationships/image" Target="../media/image10.jpg"/><Relationship Id="rId4" Type="http://schemas.openxmlformats.org/officeDocument/2006/relationships/image" Target="../media/image4.jpg"/><Relationship Id="rId9" Type="http://schemas.openxmlformats.org/officeDocument/2006/relationships/image" Target="../media/image9.jpg"/><Relationship Id="rId14" Type="http://schemas.openxmlformats.org/officeDocument/2006/relationships/image" Target="../media/image14.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19.xml"/><Relationship Id="rId4" Type="http://schemas.openxmlformats.org/officeDocument/2006/relationships/image" Target="../media/image1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14A6C-ACBF-45EA-9DF2-A56FED38EC17}"/>
              </a:ext>
            </a:extLst>
          </p:cNvPr>
          <p:cNvSpPr>
            <a:spLocks noGrp="1"/>
          </p:cNvSpPr>
          <p:nvPr>
            <p:ph type="ctrTitle"/>
          </p:nvPr>
        </p:nvSpPr>
        <p:spPr>
          <a:xfrm>
            <a:off x="500510" y="3015761"/>
            <a:ext cx="5371970" cy="1579433"/>
          </a:xfrm>
        </p:spPr>
        <p:txBody>
          <a:bodyPr>
            <a:noAutofit/>
          </a:bodyPr>
          <a:lstStyle/>
          <a:p>
            <a:pPr>
              <a:lnSpc>
                <a:spcPts val="2500"/>
              </a:lnSpc>
            </a:pPr>
            <a:r>
              <a:rPr lang="en-US" sz="2400" dirty="0">
                <a:latin typeface="Century Gothic"/>
              </a:rPr>
              <a:t>Employer incentives to promote the hiring and retention of people with disabilities</a:t>
            </a:r>
            <a:endParaRPr lang="en-US" sz="2800" dirty="0">
              <a:latin typeface="Century Gothic"/>
            </a:endParaRPr>
          </a:p>
        </p:txBody>
      </p:sp>
      <p:sp>
        <p:nvSpPr>
          <p:cNvPr id="3" name="Subtitle 2">
            <a:extLst>
              <a:ext uri="{FF2B5EF4-FFF2-40B4-BE49-F238E27FC236}">
                <a16:creationId xmlns:a16="http://schemas.microsoft.com/office/drawing/2014/main" id="{773B24F8-7940-496A-8001-4E5228468355}"/>
              </a:ext>
            </a:extLst>
          </p:cNvPr>
          <p:cNvSpPr>
            <a:spLocks noGrp="1"/>
          </p:cNvSpPr>
          <p:nvPr>
            <p:ph type="subTitle" idx="1"/>
          </p:nvPr>
        </p:nvSpPr>
        <p:spPr>
          <a:xfrm>
            <a:off x="518545" y="4958267"/>
            <a:ext cx="6124303" cy="1300644"/>
          </a:xfrm>
        </p:spPr>
        <p:txBody>
          <a:bodyPr>
            <a:normAutofit/>
          </a:bodyPr>
          <a:lstStyle/>
          <a:p>
            <a:r>
              <a:rPr lang="en-US" sz="2000" dirty="0">
                <a:latin typeface="Century Gothic"/>
                <a:cs typeface="Calibri"/>
              </a:rPr>
              <a:t>A joint presentation by the Vocational Rehabilitation Technical Assistance Center for Quality Employment</a:t>
            </a:r>
            <a:endParaRPr lang="en-US" sz="2000" dirty="0"/>
          </a:p>
        </p:txBody>
      </p:sp>
      <p:sp>
        <p:nvSpPr>
          <p:cNvPr id="11" name="Content Placeholder 7">
            <a:extLst>
              <a:ext uri="{FF2B5EF4-FFF2-40B4-BE49-F238E27FC236}">
                <a16:creationId xmlns:a16="http://schemas.microsoft.com/office/drawing/2014/main" id="{C104C067-46A3-4DF2-A113-4DA1A03E58A1}"/>
              </a:ext>
            </a:extLst>
          </p:cNvPr>
          <p:cNvSpPr txBox="1">
            <a:spLocks/>
          </p:cNvSpPr>
          <p:nvPr/>
        </p:nvSpPr>
        <p:spPr>
          <a:xfrm>
            <a:off x="9478851" y="5666705"/>
            <a:ext cx="2630823" cy="1107104"/>
          </a:xfrm>
          <a:prstGeom prst="rect">
            <a:avLst/>
          </a:prstGeom>
        </p:spPr>
        <p:txBody>
          <a:bodyPr>
            <a:normAutofit fontScale="77500" lnSpcReduction="20000"/>
          </a:bodyPr>
          <a:lstStyle>
            <a:lvl1pPr marL="306000" indent="-306000" algn="l" defTabSz="457200" rtl="0" eaLnBrk="1" latinLnBrk="0" hangingPunct="1">
              <a:lnSpc>
                <a:spcPct val="110000"/>
              </a:lnSpc>
              <a:spcBef>
                <a:spcPct val="20000"/>
              </a:spcBef>
              <a:spcAft>
                <a:spcPts val="600"/>
              </a:spcAft>
              <a:buClr>
                <a:schemeClr val="accent2"/>
              </a:buClr>
              <a:buSzPct val="92000"/>
              <a:buFont typeface="Arial" panose="020B0604020202020204" pitchFamily="34" charset="0"/>
              <a:buChar char="•"/>
              <a:defRPr sz="2400" b="1" kern="1200">
                <a:solidFill>
                  <a:schemeClr val="tx1">
                    <a:lumMod val="75000"/>
                    <a:lumOff val="25000"/>
                  </a:schemeClr>
                </a:solidFill>
                <a:latin typeface="Century Gothic" panose="020B0502020202020204" pitchFamily="34" charset="0"/>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Arial" panose="020B0604020202020204" pitchFamily="34" charset="0"/>
              <a:buChar char="•"/>
              <a:defRPr sz="2000" b="1" i="0" u="none" kern="1200">
                <a:solidFill>
                  <a:schemeClr val="tx1">
                    <a:lumMod val="75000"/>
                    <a:lumOff val="25000"/>
                  </a:schemeClr>
                </a:solidFill>
                <a:latin typeface="Century Gothic" panose="020B0502020202020204" pitchFamily="34" charset="0"/>
                <a:ea typeface="+mn-ea"/>
                <a:cs typeface="+mn-cs"/>
              </a:defRPr>
            </a:lvl2pPr>
            <a:lvl3pPr marL="900000" indent="-270000" algn="l" defTabSz="457200" rtl="0" eaLnBrk="1" latinLnBrk="0" hangingPunct="1">
              <a:spcBef>
                <a:spcPct val="20000"/>
              </a:spcBef>
              <a:spcAft>
                <a:spcPts val="600"/>
              </a:spcAft>
              <a:buClr>
                <a:schemeClr val="accent5"/>
              </a:buClr>
              <a:buSzPct val="101000"/>
              <a:buFont typeface="Arial" panose="020B0604020202020204" pitchFamily="34" charset="0"/>
              <a:buChar char="•"/>
              <a:defRPr sz="2000" kern="1200">
                <a:solidFill>
                  <a:schemeClr val="tx1">
                    <a:lumMod val="75000"/>
                    <a:lumOff val="25000"/>
                  </a:schemeClr>
                </a:solidFill>
                <a:latin typeface="Century Gothic" panose="020B0502020202020204" pitchFamily="34" charset="0"/>
                <a:ea typeface="+mn-ea"/>
                <a:cs typeface="+mn-cs"/>
              </a:defRPr>
            </a:lvl3pPr>
            <a:lvl4pPr marL="1242000" indent="-234000" algn="l" defTabSz="457200" rtl="0" eaLnBrk="1" latinLnBrk="0" hangingPunct="1">
              <a:spcBef>
                <a:spcPct val="20000"/>
              </a:spcBef>
              <a:spcAft>
                <a:spcPts val="600"/>
              </a:spcAft>
              <a:buClr>
                <a:schemeClr val="accent3">
                  <a:lumMod val="75000"/>
                </a:schemeClr>
              </a:buClr>
              <a:buSzPct val="92000"/>
              <a:buFont typeface="Arial" panose="020B0604020202020204" pitchFamily="34" charset="0"/>
              <a:buChar char="•"/>
              <a:defRPr sz="1800" kern="1200">
                <a:solidFill>
                  <a:schemeClr val="tx1">
                    <a:lumMod val="75000"/>
                    <a:lumOff val="25000"/>
                  </a:schemeClr>
                </a:solidFill>
                <a:latin typeface="Century Gothic" panose="020B0502020202020204" pitchFamily="34" charset="0"/>
                <a:ea typeface="+mn-ea"/>
                <a:cs typeface="+mn-cs"/>
              </a:defRPr>
            </a:lvl4pPr>
            <a:lvl5pPr marL="1602000" indent="-234000" algn="l" defTabSz="457200" rtl="0" eaLnBrk="1" latinLnBrk="0" hangingPunct="1">
              <a:spcBef>
                <a:spcPct val="20000"/>
              </a:spcBef>
              <a:spcAft>
                <a:spcPts val="600"/>
              </a:spcAft>
              <a:buClr>
                <a:schemeClr val="accent5">
                  <a:lumMod val="50000"/>
                </a:schemeClr>
              </a:buClr>
              <a:buSzPct val="92000"/>
              <a:buFont typeface="Courier New" panose="02070309020205020404" pitchFamily="49" charset="0"/>
              <a:buChar char="o"/>
              <a:defRPr sz="1800" kern="1200">
                <a:solidFill>
                  <a:schemeClr val="tx1">
                    <a:lumMod val="75000"/>
                    <a:lumOff val="25000"/>
                  </a:schemeClr>
                </a:solidFill>
                <a:latin typeface="Century Gothic" panose="020B0502020202020204" pitchFamily="34" charset="0"/>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indent="0" algn="r">
              <a:lnSpc>
                <a:spcPct val="100000"/>
              </a:lnSpc>
              <a:buFont typeface="Arial" panose="020B0604020202020204" pitchFamily="34" charset="0"/>
              <a:buNone/>
            </a:pPr>
            <a:endParaRPr lang="en-US" sz="4400" dirty="0">
              <a:solidFill>
                <a:schemeClr val="accent1"/>
              </a:solidFill>
            </a:endParaRPr>
          </a:p>
          <a:p>
            <a:pPr indent="0" algn="r">
              <a:buFont typeface="Arial" panose="020B0604020202020204" pitchFamily="34" charset="0"/>
              <a:buNone/>
            </a:pPr>
            <a:r>
              <a:rPr lang="en-US" sz="3100" dirty="0">
                <a:solidFill>
                  <a:schemeClr val="accent1"/>
                </a:solidFill>
              </a:rPr>
              <a:t>tacqe.com</a:t>
            </a:r>
          </a:p>
          <a:p>
            <a:pPr algn="r"/>
            <a:endParaRPr lang="en-US" sz="4400" dirty="0">
              <a:solidFill>
                <a:schemeClr val="accent1"/>
              </a:solidFill>
            </a:endParaRPr>
          </a:p>
        </p:txBody>
      </p:sp>
    </p:spTree>
    <p:custDataLst>
      <p:tags r:id="rId1"/>
    </p:custDataLst>
    <p:extLst>
      <p:ext uri="{BB962C8B-B14F-4D97-AF65-F5344CB8AC3E}">
        <p14:creationId xmlns:p14="http://schemas.microsoft.com/office/powerpoint/2010/main" val="1587828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33340-5CC1-4E55-98EE-D4299CAF30CB}"/>
              </a:ext>
            </a:extLst>
          </p:cNvPr>
          <p:cNvSpPr>
            <a:spLocks noGrp="1"/>
          </p:cNvSpPr>
          <p:nvPr>
            <p:ph type="title"/>
          </p:nvPr>
        </p:nvSpPr>
        <p:spPr/>
        <p:txBody>
          <a:bodyPr/>
          <a:lstStyle/>
          <a:p>
            <a:pPr algn="r"/>
            <a:r>
              <a:rPr lang="en-US" dirty="0"/>
              <a:t>WOTC- Tax Credit Overview</a:t>
            </a:r>
          </a:p>
        </p:txBody>
      </p:sp>
      <p:sp>
        <p:nvSpPr>
          <p:cNvPr id="3" name="Content Placeholder 2">
            <a:extLst>
              <a:ext uri="{FF2B5EF4-FFF2-40B4-BE49-F238E27FC236}">
                <a16:creationId xmlns:a16="http://schemas.microsoft.com/office/drawing/2014/main" id="{AE80FD46-24C9-4631-ADA1-96F423A239BA}"/>
              </a:ext>
            </a:extLst>
          </p:cNvPr>
          <p:cNvSpPr>
            <a:spLocks noGrp="1"/>
          </p:cNvSpPr>
          <p:nvPr>
            <p:ph idx="13"/>
          </p:nvPr>
        </p:nvSpPr>
        <p:spPr>
          <a:xfrm>
            <a:off x="581192" y="1717821"/>
            <a:ext cx="10934367" cy="4143229"/>
          </a:xfrm>
        </p:spPr>
        <p:txBody>
          <a:bodyPr>
            <a:normAutofit/>
          </a:bodyPr>
          <a:lstStyle/>
          <a:p>
            <a:pPr algn="l"/>
            <a:r>
              <a:rPr lang="en-US" b="0" i="0" dirty="0">
                <a:solidFill>
                  <a:srgbClr val="1B1B1B"/>
                </a:solidFill>
                <a:effectLst/>
                <a:latin typeface="Source Sans Pro" panose="020B0503030403020204" pitchFamily="34" charset="0"/>
              </a:rPr>
              <a:t>In general, the WOTC is equal to 40% of up to $6,000 of wages paid to, or incurred on behalf of, an individual who:</a:t>
            </a:r>
          </a:p>
          <a:p>
            <a:pPr lvl="1"/>
            <a:r>
              <a:rPr lang="en-US" b="0" i="0" dirty="0">
                <a:solidFill>
                  <a:srgbClr val="1B1B1B"/>
                </a:solidFill>
                <a:effectLst/>
                <a:latin typeface="Source Sans Pro" panose="020B0503030403020204" pitchFamily="34" charset="0"/>
              </a:rPr>
              <a:t>is in their first year of employment;</a:t>
            </a:r>
          </a:p>
          <a:p>
            <a:pPr lvl="1"/>
            <a:r>
              <a:rPr lang="en-US" b="0" i="0" dirty="0">
                <a:solidFill>
                  <a:srgbClr val="1B1B1B"/>
                </a:solidFill>
                <a:effectLst/>
                <a:latin typeface="Source Sans Pro" panose="020B0503030403020204" pitchFamily="34" charset="0"/>
              </a:rPr>
              <a:t>is certified as being a member of a targeted group; and</a:t>
            </a:r>
          </a:p>
          <a:p>
            <a:pPr lvl="1"/>
            <a:r>
              <a:rPr lang="en-US" b="0" i="0" dirty="0">
                <a:solidFill>
                  <a:srgbClr val="1B1B1B"/>
                </a:solidFill>
                <a:effectLst/>
                <a:latin typeface="Source Sans Pro" panose="020B0503030403020204" pitchFamily="34" charset="0"/>
              </a:rPr>
              <a:t>performs at least 400 hours of services for that employer.</a:t>
            </a:r>
          </a:p>
          <a:p>
            <a:r>
              <a:rPr lang="en-US" b="0" i="0" dirty="0">
                <a:solidFill>
                  <a:srgbClr val="1B1B1B"/>
                </a:solidFill>
                <a:effectLst/>
                <a:latin typeface="Source Sans Pro" panose="020B0503030403020204" pitchFamily="34" charset="0"/>
              </a:rPr>
              <a:t>The maximum tax credit is generally $2,400. </a:t>
            </a:r>
          </a:p>
          <a:p>
            <a:r>
              <a:rPr lang="en-US" b="0" i="0" dirty="0">
                <a:solidFill>
                  <a:srgbClr val="1B1B1B"/>
                </a:solidFill>
                <a:effectLst/>
                <a:latin typeface="Source Sans Pro" panose="020B0503030403020204" pitchFamily="34" charset="0"/>
              </a:rPr>
              <a:t>A 25% rate applies to wages for individuals who perform fewer than 400 but at least 120 hours of service for the employer. </a:t>
            </a:r>
            <a:endParaRPr lang="en-US" dirty="0"/>
          </a:p>
        </p:txBody>
      </p:sp>
    </p:spTree>
    <p:extLst>
      <p:ext uri="{BB962C8B-B14F-4D97-AF65-F5344CB8AC3E}">
        <p14:creationId xmlns:p14="http://schemas.microsoft.com/office/powerpoint/2010/main" val="609365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6920D-D722-4CEE-A10E-480BACAB9801}"/>
              </a:ext>
            </a:extLst>
          </p:cNvPr>
          <p:cNvSpPr>
            <a:spLocks noGrp="1"/>
          </p:cNvSpPr>
          <p:nvPr>
            <p:ph type="title"/>
          </p:nvPr>
        </p:nvSpPr>
        <p:spPr/>
        <p:txBody>
          <a:bodyPr/>
          <a:lstStyle/>
          <a:p>
            <a:pPr algn="r"/>
            <a:r>
              <a:rPr lang="en-US" dirty="0"/>
              <a:t>WOTC- Who can claim?</a:t>
            </a:r>
          </a:p>
        </p:txBody>
      </p:sp>
      <p:sp>
        <p:nvSpPr>
          <p:cNvPr id="3" name="Content Placeholder 2">
            <a:extLst>
              <a:ext uri="{FF2B5EF4-FFF2-40B4-BE49-F238E27FC236}">
                <a16:creationId xmlns:a16="http://schemas.microsoft.com/office/drawing/2014/main" id="{98AACDD6-ED0A-4BB6-869D-3BAFE9932A32}"/>
              </a:ext>
            </a:extLst>
          </p:cNvPr>
          <p:cNvSpPr>
            <a:spLocks noGrp="1"/>
          </p:cNvSpPr>
          <p:nvPr>
            <p:ph idx="13"/>
          </p:nvPr>
        </p:nvSpPr>
        <p:spPr>
          <a:xfrm>
            <a:off x="581192" y="1717821"/>
            <a:ext cx="10934367" cy="4143229"/>
          </a:xfrm>
        </p:spPr>
        <p:txBody>
          <a:bodyPr>
            <a:normAutofit/>
          </a:bodyPr>
          <a:lstStyle/>
          <a:p>
            <a:r>
              <a:rPr lang="en-US" b="0" i="0" dirty="0">
                <a:solidFill>
                  <a:srgbClr val="1B1B1B"/>
                </a:solidFill>
                <a:effectLst/>
                <a:latin typeface="Source Sans Pro" panose="020B0503030403020204" pitchFamily="34" charset="0"/>
              </a:rPr>
              <a:t>Up to $24,000 in wages may be taken into account in determining the WOTC for certain </a:t>
            </a:r>
            <a:r>
              <a:rPr lang="en-US" i="0" dirty="0">
                <a:solidFill>
                  <a:srgbClr val="1B1B1B"/>
                </a:solidFill>
                <a:effectLst/>
                <a:latin typeface="Source Sans Pro" panose="020B0503030403020204" pitchFamily="34" charset="0"/>
              </a:rPr>
              <a:t>qualified veterans</a:t>
            </a:r>
            <a:r>
              <a:rPr lang="en-US" b="0" i="0" dirty="0">
                <a:solidFill>
                  <a:srgbClr val="1B1B1B"/>
                </a:solidFill>
                <a:effectLst/>
                <a:latin typeface="Source Sans Pro" panose="020B0503030403020204" pitchFamily="34" charset="0"/>
              </a:rPr>
              <a:t>. </a:t>
            </a:r>
          </a:p>
          <a:p>
            <a:r>
              <a:rPr lang="en-US" b="0" i="0" dirty="0">
                <a:solidFill>
                  <a:srgbClr val="1B1B1B"/>
                </a:solidFill>
                <a:effectLst/>
                <a:latin typeface="Source Sans Pro" panose="020B0503030403020204" pitchFamily="34" charset="0"/>
              </a:rPr>
              <a:t>An employer cannot claim the WOTC for employees who are rehired. </a:t>
            </a:r>
          </a:p>
          <a:p>
            <a:r>
              <a:rPr lang="en-US" b="0" dirty="0">
                <a:solidFill>
                  <a:srgbClr val="1B1B1B"/>
                </a:solidFill>
                <a:latin typeface="Source Sans Pro" panose="020B0503030403020204" pitchFamily="34" charset="0"/>
              </a:rPr>
              <a:t>T</a:t>
            </a:r>
            <a:r>
              <a:rPr lang="en-US" b="0" i="0" dirty="0">
                <a:solidFill>
                  <a:srgbClr val="1B1B1B"/>
                </a:solidFill>
                <a:effectLst/>
                <a:latin typeface="Source Sans Pro" panose="020B0503030403020204" pitchFamily="34" charset="0"/>
              </a:rPr>
              <a:t>axable employers may carry the current year’s unused WOTC back one year and then forward 20 years.</a:t>
            </a:r>
          </a:p>
          <a:p>
            <a:r>
              <a:rPr lang="en-US" b="0" i="0" dirty="0">
                <a:solidFill>
                  <a:srgbClr val="1B1B1B"/>
                </a:solidFill>
                <a:effectLst/>
                <a:latin typeface="Source Sans Pro" panose="020B0503030403020204" pitchFamily="34" charset="0"/>
              </a:rPr>
              <a:t>Employers of all sizes are eligible to claim the WOTC. </a:t>
            </a:r>
          </a:p>
          <a:p>
            <a:r>
              <a:rPr lang="en-US" b="0" i="0" dirty="0">
                <a:solidFill>
                  <a:srgbClr val="1B1B1B"/>
                </a:solidFill>
                <a:effectLst/>
                <a:latin typeface="Source Sans Pro" panose="020B0503030403020204" pitchFamily="34" charset="0"/>
              </a:rPr>
              <a:t>Available to both taxable and certain tax-exempt employers</a:t>
            </a:r>
          </a:p>
          <a:p>
            <a:pPr lvl="1"/>
            <a:r>
              <a:rPr lang="en-US" b="0" dirty="0">
                <a:solidFill>
                  <a:srgbClr val="1B1B1B"/>
                </a:solidFill>
                <a:latin typeface="Source Sans Pro" panose="020B0503030403020204" pitchFamily="34" charset="0"/>
              </a:rPr>
              <a:t>T</a:t>
            </a:r>
            <a:r>
              <a:rPr lang="en-US" b="0" i="0" dirty="0">
                <a:solidFill>
                  <a:srgbClr val="1B1B1B"/>
                </a:solidFill>
                <a:effectLst/>
                <a:latin typeface="Source Sans Pro" panose="020B0503030403020204" pitchFamily="34" charset="0"/>
              </a:rPr>
              <a:t>axable employers claim the WOTC against income taxes</a:t>
            </a:r>
          </a:p>
          <a:p>
            <a:pPr lvl="1"/>
            <a:r>
              <a:rPr lang="en-US" b="0" dirty="0">
                <a:solidFill>
                  <a:srgbClr val="1B1B1B"/>
                </a:solidFill>
                <a:latin typeface="Source Sans Pro" panose="020B0503030403020204" pitchFamily="34" charset="0"/>
              </a:rPr>
              <a:t>T</a:t>
            </a:r>
            <a:r>
              <a:rPr lang="en-US" b="0" i="0" dirty="0">
                <a:solidFill>
                  <a:srgbClr val="1B1B1B"/>
                </a:solidFill>
                <a:effectLst/>
                <a:latin typeface="Source Sans Pro" panose="020B0503030403020204" pitchFamily="34" charset="0"/>
              </a:rPr>
              <a:t>ax-exempt employers can claim the WOTC only against payroll taxes and only for wages paid to members of the </a:t>
            </a:r>
            <a:r>
              <a:rPr lang="en-US" i="0" dirty="0">
                <a:solidFill>
                  <a:srgbClr val="1B1B1B"/>
                </a:solidFill>
                <a:effectLst/>
                <a:latin typeface="Source Sans Pro" panose="020B0503030403020204" pitchFamily="34" charset="0"/>
              </a:rPr>
              <a:t>Qualified Veteran </a:t>
            </a:r>
            <a:r>
              <a:rPr lang="en-US" b="0" i="0" dirty="0">
                <a:solidFill>
                  <a:srgbClr val="1B1B1B"/>
                </a:solidFill>
                <a:effectLst/>
                <a:latin typeface="Source Sans Pro" panose="020B0503030403020204" pitchFamily="34" charset="0"/>
              </a:rPr>
              <a:t>targeted group.</a:t>
            </a:r>
          </a:p>
          <a:p>
            <a:endParaRPr lang="en-US" dirty="0"/>
          </a:p>
        </p:txBody>
      </p:sp>
    </p:spTree>
    <p:extLst>
      <p:ext uri="{BB962C8B-B14F-4D97-AF65-F5344CB8AC3E}">
        <p14:creationId xmlns:p14="http://schemas.microsoft.com/office/powerpoint/2010/main" val="2146185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0DFD4-AE50-4989-B0C3-A70194CC1123}"/>
              </a:ext>
            </a:extLst>
          </p:cNvPr>
          <p:cNvSpPr>
            <a:spLocks noGrp="1"/>
          </p:cNvSpPr>
          <p:nvPr>
            <p:ph type="title"/>
          </p:nvPr>
        </p:nvSpPr>
        <p:spPr/>
        <p:txBody>
          <a:bodyPr/>
          <a:lstStyle/>
          <a:p>
            <a:pPr algn="r"/>
            <a:r>
              <a:rPr lang="en-US" dirty="0"/>
              <a:t>Claiming the WOTC</a:t>
            </a:r>
          </a:p>
        </p:txBody>
      </p:sp>
      <p:sp>
        <p:nvSpPr>
          <p:cNvPr id="3" name="Content Placeholder 2">
            <a:extLst>
              <a:ext uri="{FF2B5EF4-FFF2-40B4-BE49-F238E27FC236}">
                <a16:creationId xmlns:a16="http://schemas.microsoft.com/office/drawing/2014/main" id="{3E2D49D4-1289-4B00-8F49-C7F3C31490FA}"/>
              </a:ext>
            </a:extLst>
          </p:cNvPr>
          <p:cNvSpPr>
            <a:spLocks noGrp="1"/>
          </p:cNvSpPr>
          <p:nvPr>
            <p:ph idx="13"/>
          </p:nvPr>
        </p:nvSpPr>
        <p:spPr>
          <a:xfrm>
            <a:off x="581192" y="1717821"/>
            <a:ext cx="10934367" cy="4143229"/>
          </a:xfrm>
        </p:spPr>
        <p:txBody>
          <a:bodyPr>
            <a:normAutofit fontScale="92500" lnSpcReduction="10000"/>
          </a:bodyPr>
          <a:lstStyle/>
          <a:p>
            <a:r>
              <a:rPr lang="en-US" i="0" dirty="0">
                <a:solidFill>
                  <a:srgbClr val="1B1B1B"/>
                </a:solidFill>
                <a:effectLst/>
                <a:latin typeface="Source Sans Pro" panose="020B0503030403020204" pitchFamily="34" charset="0"/>
              </a:rPr>
              <a:t>On or before the day that an offer of employment is made</a:t>
            </a:r>
            <a:endParaRPr lang="en-US" b="0" dirty="0">
              <a:solidFill>
                <a:srgbClr val="1B1B1B"/>
              </a:solidFill>
              <a:latin typeface="Source Sans Pro" panose="020B0503030403020204" pitchFamily="34" charset="0"/>
            </a:endParaRPr>
          </a:p>
          <a:p>
            <a:pPr lvl="1"/>
            <a:r>
              <a:rPr lang="en-US" b="0" i="0" dirty="0">
                <a:solidFill>
                  <a:srgbClr val="1B1B1B"/>
                </a:solidFill>
                <a:effectLst/>
                <a:latin typeface="Source Sans Pro" panose="020B0503030403020204" pitchFamily="34" charset="0"/>
              </a:rPr>
              <a:t>The employer and the job applicant must complete Form 8850 (Pre-Screening Notice and Certification Request for the Work Opportunity Credit). </a:t>
            </a:r>
          </a:p>
          <a:p>
            <a:pPr lvl="1"/>
            <a:r>
              <a:rPr lang="en-US" b="0" i="0" dirty="0">
                <a:solidFill>
                  <a:srgbClr val="1B1B1B"/>
                </a:solidFill>
                <a:effectLst/>
                <a:latin typeface="Source Sans Pro" panose="020B0503030403020204" pitchFamily="34" charset="0"/>
              </a:rPr>
              <a:t>The employer has 28 calendar days from the new employee’s start date to submit Form 8850 to the designated local agency in which the business is located (where the employee works). </a:t>
            </a:r>
          </a:p>
          <a:p>
            <a:pPr lvl="1"/>
            <a:r>
              <a:rPr lang="en-US" b="0" i="0" dirty="0">
                <a:solidFill>
                  <a:srgbClr val="1B1B1B"/>
                </a:solidFill>
                <a:effectLst/>
                <a:latin typeface="Source Sans Pro" panose="020B0503030403020204" pitchFamily="34" charset="0"/>
              </a:rPr>
              <a:t>Additional forms may be required by the DOL to obtain certification. </a:t>
            </a:r>
          </a:p>
          <a:p>
            <a:r>
              <a:rPr lang="en-US" b="0" i="0" dirty="0">
                <a:solidFill>
                  <a:srgbClr val="1B1B1B"/>
                </a:solidFill>
                <a:effectLst/>
                <a:latin typeface="Source Sans Pro" panose="020B0503030403020204" pitchFamily="34" charset="0"/>
              </a:rPr>
              <a:t>Following receipt of a certification from the designated local agency that the employee is a member of one of the 10 targeted groups, employers must file:</a:t>
            </a:r>
          </a:p>
          <a:p>
            <a:pPr lvl="1"/>
            <a:r>
              <a:rPr lang="en-US" b="0" i="0" dirty="0">
                <a:solidFill>
                  <a:srgbClr val="1B1B1B"/>
                </a:solidFill>
                <a:effectLst/>
                <a:latin typeface="Source Sans Pro" panose="020B0503030403020204" pitchFamily="34" charset="0"/>
              </a:rPr>
              <a:t>Taxable employers file Form 5884 (Work Opportunity Credit)</a:t>
            </a:r>
          </a:p>
          <a:p>
            <a:pPr lvl="1"/>
            <a:r>
              <a:rPr lang="en-US" b="0" dirty="0">
                <a:solidFill>
                  <a:srgbClr val="1B1B1B"/>
                </a:solidFill>
                <a:latin typeface="Source Sans Pro" panose="020B0503030403020204" pitchFamily="34" charset="0"/>
              </a:rPr>
              <a:t>T</a:t>
            </a:r>
            <a:r>
              <a:rPr lang="en-US" b="0" i="0" dirty="0">
                <a:solidFill>
                  <a:srgbClr val="1B1B1B"/>
                </a:solidFill>
                <a:effectLst/>
                <a:latin typeface="Source Sans Pro" panose="020B0503030403020204" pitchFamily="34" charset="0"/>
              </a:rPr>
              <a:t>ax-exempt employers file Form 5884-C (Work Opportunity Credit for Qualified Tax-Exempt Organizations Hiring </a:t>
            </a:r>
            <a:r>
              <a:rPr lang="en-US" i="0" dirty="0">
                <a:solidFill>
                  <a:srgbClr val="1B1B1B"/>
                </a:solidFill>
                <a:effectLst/>
                <a:latin typeface="Source Sans Pro" panose="020B0503030403020204" pitchFamily="34" charset="0"/>
              </a:rPr>
              <a:t>Qualified Veterans</a:t>
            </a:r>
            <a:r>
              <a:rPr lang="en-US" b="0" i="0" dirty="0">
                <a:solidFill>
                  <a:srgbClr val="1B1B1B"/>
                </a:solidFill>
                <a:effectLst/>
                <a:latin typeface="Source Sans Pro" panose="020B0503030403020204" pitchFamily="34" charset="0"/>
              </a:rPr>
              <a:t>)  </a:t>
            </a:r>
          </a:p>
        </p:txBody>
      </p:sp>
    </p:spTree>
    <p:extLst>
      <p:ext uri="{BB962C8B-B14F-4D97-AF65-F5344CB8AC3E}">
        <p14:creationId xmlns:p14="http://schemas.microsoft.com/office/powerpoint/2010/main" val="1513325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DFFB1-9D7B-4ACB-8E6E-28C4ED4A63F2}"/>
              </a:ext>
            </a:extLst>
          </p:cNvPr>
          <p:cNvSpPr>
            <a:spLocks noGrp="1"/>
          </p:cNvSpPr>
          <p:nvPr>
            <p:ph type="title"/>
          </p:nvPr>
        </p:nvSpPr>
        <p:spPr/>
        <p:txBody>
          <a:bodyPr/>
          <a:lstStyle/>
          <a:p>
            <a:pPr algn="r"/>
            <a:r>
              <a:rPr lang="en-US" dirty="0"/>
              <a:t>Disabled Access Credit</a:t>
            </a:r>
          </a:p>
        </p:txBody>
      </p:sp>
      <p:sp>
        <p:nvSpPr>
          <p:cNvPr id="3" name="Content Placeholder 2">
            <a:extLst>
              <a:ext uri="{FF2B5EF4-FFF2-40B4-BE49-F238E27FC236}">
                <a16:creationId xmlns:a16="http://schemas.microsoft.com/office/drawing/2014/main" id="{FE09CC55-B23D-4D72-AACC-CBCC9BDC92FB}"/>
              </a:ext>
            </a:extLst>
          </p:cNvPr>
          <p:cNvSpPr>
            <a:spLocks noGrp="1"/>
          </p:cNvSpPr>
          <p:nvPr>
            <p:ph idx="13"/>
          </p:nvPr>
        </p:nvSpPr>
        <p:spPr>
          <a:xfrm>
            <a:off x="581192" y="1717821"/>
            <a:ext cx="10934367" cy="4671828"/>
          </a:xfrm>
        </p:spPr>
        <p:txBody>
          <a:bodyPr>
            <a:normAutofit lnSpcReduction="10000"/>
          </a:bodyPr>
          <a:lstStyle/>
          <a:p>
            <a:pPr algn="l"/>
            <a:r>
              <a:rPr lang="en-US" b="0" i="0" dirty="0">
                <a:solidFill>
                  <a:srgbClr val="333333"/>
                </a:solidFill>
                <a:effectLst/>
                <a:latin typeface="gangster-grotesk"/>
              </a:rPr>
              <a:t>The </a:t>
            </a:r>
            <a:r>
              <a:rPr lang="en-US" i="0" dirty="0">
                <a:solidFill>
                  <a:srgbClr val="333333"/>
                </a:solidFill>
                <a:effectLst/>
                <a:latin typeface="gangster-grotesk"/>
              </a:rPr>
              <a:t>Disabled </a:t>
            </a:r>
            <a:r>
              <a:rPr lang="en-US" dirty="0">
                <a:solidFill>
                  <a:srgbClr val="333333"/>
                </a:solidFill>
                <a:latin typeface="gangster-grotesk"/>
              </a:rPr>
              <a:t>A</a:t>
            </a:r>
            <a:r>
              <a:rPr lang="en-US" i="0" dirty="0">
                <a:solidFill>
                  <a:srgbClr val="333333"/>
                </a:solidFill>
                <a:effectLst/>
                <a:latin typeface="gangster-grotesk"/>
              </a:rPr>
              <a:t>ccess </a:t>
            </a:r>
            <a:r>
              <a:rPr lang="en-US" dirty="0">
                <a:solidFill>
                  <a:srgbClr val="333333"/>
                </a:solidFill>
                <a:latin typeface="gangster-grotesk"/>
              </a:rPr>
              <a:t>C</a:t>
            </a:r>
            <a:r>
              <a:rPr lang="en-US" i="0" dirty="0">
                <a:solidFill>
                  <a:srgbClr val="333333"/>
                </a:solidFill>
                <a:effectLst/>
                <a:latin typeface="gangster-grotesk"/>
              </a:rPr>
              <a:t>redit </a:t>
            </a:r>
            <a:r>
              <a:rPr lang="en-US" b="0" i="0" dirty="0">
                <a:solidFill>
                  <a:srgbClr val="333333"/>
                </a:solidFill>
                <a:effectLst/>
                <a:latin typeface="gangster-grotesk"/>
              </a:rPr>
              <a:t>is a tax credit that qualifying small business owners can claim for incurring eligible access expenses.</a:t>
            </a:r>
          </a:p>
          <a:p>
            <a:pPr algn="l"/>
            <a:r>
              <a:rPr lang="en-US" b="0" i="0" dirty="0">
                <a:solidFill>
                  <a:srgbClr val="333333"/>
                </a:solidFill>
                <a:effectLst/>
                <a:latin typeface="gangster-grotesk"/>
              </a:rPr>
              <a:t>Eligible access expenses are costs businesses incur when they </a:t>
            </a:r>
          </a:p>
          <a:p>
            <a:pPr lvl="1"/>
            <a:r>
              <a:rPr lang="en-US" b="0" i="0" dirty="0">
                <a:solidFill>
                  <a:srgbClr val="333333"/>
                </a:solidFill>
                <a:effectLst/>
                <a:latin typeface="gangster-grotesk"/>
              </a:rPr>
              <a:t>Remove barriers that prevent accessibility for individuals with disabilities</a:t>
            </a:r>
          </a:p>
          <a:p>
            <a:pPr lvl="1"/>
            <a:r>
              <a:rPr lang="en-US" b="0" i="0" dirty="0">
                <a:solidFill>
                  <a:srgbClr val="333333"/>
                </a:solidFill>
                <a:effectLst/>
                <a:latin typeface="gangster-grotesk"/>
              </a:rPr>
              <a:t>Provide qualified interpreters or make audio materials available to hearing-impaired individuals</a:t>
            </a:r>
          </a:p>
          <a:p>
            <a:pPr lvl="1"/>
            <a:r>
              <a:rPr lang="en-US" b="0" i="0" dirty="0">
                <a:solidFill>
                  <a:srgbClr val="333333"/>
                </a:solidFill>
                <a:effectLst/>
                <a:latin typeface="gangster-grotesk"/>
              </a:rPr>
              <a:t>Provide qualified readers, taped texts, and other ways to make visual materials available to visually-impaired individuals</a:t>
            </a:r>
          </a:p>
          <a:p>
            <a:pPr lvl="1"/>
            <a:r>
              <a:rPr lang="en-US" b="0" i="0" dirty="0">
                <a:solidFill>
                  <a:srgbClr val="333333"/>
                </a:solidFill>
                <a:effectLst/>
                <a:latin typeface="gangster-grotesk"/>
              </a:rPr>
              <a:t>Acquire or modify equipment or devices for individuals with disabilities </a:t>
            </a:r>
          </a:p>
          <a:p>
            <a:r>
              <a:rPr lang="en-US" b="0" i="0" dirty="0">
                <a:solidFill>
                  <a:srgbClr val="333333"/>
                </a:solidFill>
                <a:effectLst/>
                <a:latin typeface="gangster-grotesk"/>
              </a:rPr>
              <a:t>Qualifying small businesses</a:t>
            </a:r>
          </a:p>
          <a:p>
            <a:pPr lvl="1"/>
            <a:r>
              <a:rPr lang="en-US" b="0" i="0" dirty="0">
                <a:solidFill>
                  <a:srgbClr val="333333"/>
                </a:solidFill>
                <a:effectLst/>
                <a:latin typeface="gangster-grotesk"/>
              </a:rPr>
              <a:t>$1 million or less in gross receipts for the preceding tax year OR had 30 or fewer full-time employees</a:t>
            </a:r>
          </a:p>
          <a:p>
            <a:pPr lvl="1"/>
            <a:r>
              <a:rPr lang="en-US" b="0" i="0" dirty="0">
                <a:solidFill>
                  <a:srgbClr val="333333"/>
                </a:solidFill>
                <a:effectLst/>
                <a:latin typeface="gangster-grotesk"/>
              </a:rPr>
              <a:t>Elect to claim the disabled access credit for the tax year</a:t>
            </a:r>
          </a:p>
          <a:p>
            <a:endParaRPr lang="en-US" dirty="0"/>
          </a:p>
        </p:txBody>
      </p:sp>
    </p:spTree>
    <p:extLst>
      <p:ext uri="{BB962C8B-B14F-4D97-AF65-F5344CB8AC3E}">
        <p14:creationId xmlns:p14="http://schemas.microsoft.com/office/powerpoint/2010/main" val="2878827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3FE3D-DE92-446C-B29C-4F3F44482433}"/>
              </a:ext>
            </a:extLst>
          </p:cNvPr>
          <p:cNvSpPr>
            <a:spLocks noGrp="1"/>
          </p:cNvSpPr>
          <p:nvPr>
            <p:ph type="title"/>
          </p:nvPr>
        </p:nvSpPr>
        <p:spPr/>
        <p:txBody>
          <a:bodyPr/>
          <a:lstStyle/>
          <a:p>
            <a:pPr algn="r"/>
            <a:r>
              <a:rPr lang="en-US" dirty="0"/>
              <a:t>Disabled Access Credit</a:t>
            </a:r>
          </a:p>
        </p:txBody>
      </p:sp>
      <p:sp>
        <p:nvSpPr>
          <p:cNvPr id="3" name="Content Placeholder 2">
            <a:extLst>
              <a:ext uri="{FF2B5EF4-FFF2-40B4-BE49-F238E27FC236}">
                <a16:creationId xmlns:a16="http://schemas.microsoft.com/office/drawing/2014/main" id="{2E199689-0D4A-4C39-BE9A-147071AAF925}"/>
              </a:ext>
            </a:extLst>
          </p:cNvPr>
          <p:cNvSpPr>
            <a:spLocks noGrp="1"/>
          </p:cNvSpPr>
          <p:nvPr>
            <p:ph idx="13"/>
          </p:nvPr>
        </p:nvSpPr>
        <p:spPr>
          <a:xfrm>
            <a:off x="581192" y="1717821"/>
            <a:ext cx="11029616" cy="4143229"/>
          </a:xfrm>
        </p:spPr>
        <p:txBody>
          <a:bodyPr>
            <a:normAutofit/>
          </a:bodyPr>
          <a:lstStyle/>
          <a:p>
            <a:r>
              <a:rPr lang="en-US" sz="2800" dirty="0"/>
              <a:t>To receive the credit, the expense must be reasonable and necessary. </a:t>
            </a:r>
          </a:p>
          <a:p>
            <a:r>
              <a:rPr lang="en-US" sz="2800" dirty="0"/>
              <a:t>Expenses to increase accessibility of facilities are limited to adaptation of current buildings, not for new construction.</a:t>
            </a:r>
          </a:p>
          <a:p>
            <a:r>
              <a:rPr lang="en-US" sz="2800" dirty="0"/>
              <a:t>Disability tax credit amount</a:t>
            </a:r>
          </a:p>
          <a:p>
            <a:pPr lvl="1"/>
            <a:r>
              <a:rPr lang="en-US" sz="2400" dirty="0"/>
              <a:t>The disability credit is worth 50% of your eligible access expenses, up to a maximum of $10,250.</a:t>
            </a:r>
          </a:p>
          <a:p>
            <a:pPr lvl="1"/>
            <a:r>
              <a:rPr lang="en-US" sz="2400" dirty="0"/>
              <a:t>You cannot claim a credit for the first $250 in expenses. </a:t>
            </a:r>
          </a:p>
          <a:p>
            <a:pPr lvl="1"/>
            <a:r>
              <a:rPr lang="en-US" sz="2400" dirty="0"/>
              <a:t>The maximum tax credit you can claim is $5,000.</a:t>
            </a:r>
          </a:p>
        </p:txBody>
      </p:sp>
    </p:spTree>
    <p:extLst>
      <p:ext uri="{BB962C8B-B14F-4D97-AF65-F5344CB8AC3E}">
        <p14:creationId xmlns:p14="http://schemas.microsoft.com/office/powerpoint/2010/main" val="4216889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85CF5-6725-47F2-8C13-67BB1806F6DA}"/>
              </a:ext>
            </a:extLst>
          </p:cNvPr>
          <p:cNvSpPr>
            <a:spLocks noGrp="1"/>
          </p:cNvSpPr>
          <p:nvPr>
            <p:ph type="title"/>
          </p:nvPr>
        </p:nvSpPr>
        <p:spPr/>
        <p:txBody>
          <a:bodyPr/>
          <a:lstStyle/>
          <a:p>
            <a:pPr algn="r"/>
            <a:r>
              <a:rPr lang="en-US" dirty="0"/>
              <a:t>Disabled Access Credit example</a:t>
            </a:r>
          </a:p>
        </p:txBody>
      </p:sp>
      <p:sp>
        <p:nvSpPr>
          <p:cNvPr id="3" name="Content Placeholder 2">
            <a:extLst>
              <a:ext uri="{FF2B5EF4-FFF2-40B4-BE49-F238E27FC236}">
                <a16:creationId xmlns:a16="http://schemas.microsoft.com/office/drawing/2014/main" id="{808DA11D-17DB-41B2-956A-A4E3149C5662}"/>
              </a:ext>
            </a:extLst>
          </p:cNvPr>
          <p:cNvSpPr>
            <a:spLocks noGrp="1"/>
          </p:cNvSpPr>
          <p:nvPr>
            <p:ph idx="13"/>
          </p:nvPr>
        </p:nvSpPr>
        <p:spPr>
          <a:xfrm>
            <a:off x="581192" y="1717821"/>
            <a:ext cx="11029616" cy="4560316"/>
          </a:xfrm>
        </p:spPr>
        <p:txBody>
          <a:bodyPr>
            <a:normAutofit/>
          </a:bodyPr>
          <a:lstStyle/>
          <a:p>
            <a:r>
              <a:rPr lang="en-US" dirty="0"/>
              <a:t>Example, the addition of a wheelchair ramp to your place of business to accommodate a person with a disability (i.e., employee, customer) costs $8,250. </a:t>
            </a:r>
          </a:p>
          <a:p>
            <a:pPr lvl="1"/>
            <a:r>
              <a:rPr lang="en-US" dirty="0"/>
              <a:t>$8,250 - $250 = $8,000; $8,000 * 50% = $4,000</a:t>
            </a:r>
          </a:p>
          <a:p>
            <a:pPr lvl="2"/>
            <a:r>
              <a:rPr lang="en-US" dirty="0"/>
              <a:t>You would be eligible for up to a $4,000 tax credit </a:t>
            </a:r>
          </a:p>
          <a:p>
            <a:pPr lvl="1"/>
            <a:r>
              <a:rPr lang="en-US" dirty="0"/>
              <a:t>If the ramp cost $15,250, and you applied the Disabled Access Credit</a:t>
            </a:r>
          </a:p>
          <a:p>
            <a:pPr lvl="2"/>
            <a:r>
              <a:rPr lang="en-US" dirty="0"/>
              <a:t>$15,250 -250= $15,000; Maximum credit is $5,000… But</a:t>
            </a:r>
          </a:p>
          <a:p>
            <a:r>
              <a:rPr lang="en-US" b="0" dirty="0">
                <a:solidFill>
                  <a:srgbClr val="1B1B1B"/>
                </a:solidFill>
                <a:latin typeface="Source Sans Pro" panose="020B0503030403020204" pitchFamily="34" charset="0"/>
              </a:rPr>
              <a:t>B</a:t>
            </a:r>
            <a:r>
              <a:rPr lang="en-US" b="0" i="0" dirty="0">
                <a:solidFill>
                  <a:srgbClr val="1B1B1B"/>
                </a:solidFill>
                <a:effectLst/>
                <a:latin typeface="Source Sans Pro" panose="020B0503030403020204" pitchFamily="34" charset="0"/>
              </a:rPr>
              <a:t>usinesses may use the Disabled Tax Credit and the architectural/transportation tax deduction together in the same tax year, if the expenses meet the requirements of both sections. </a:t>
            </a:r>
          </a:p>
          <a:p>
            <a:r>
              <a:rPr lang="en-US" b="0" i="0" dirty="0">
                <a:solidFill>
                  <a:srgbClr val="1B1B1B"/>
                </a:solidFill>
                <a:effectLst/>
                <a:latin typeface="Source Sans Pro" panose="020B0503030403020204" pitchFamily="34" charset="0"/>
              </a:rPr>
              <a:t>To use both, the deduction is equal to the difference between the total expenditures and the amount of the credit claimed.</a:t>
            </a:r>
            <a:endParaRPr lang="en-US" b="0" i="0" dirty="0">
              <a:solidFill>
                <a:srgbClr val="333333"/>
              </a:solidFill>
              <a:effectLst/>
              <a:latin typeface="gangster-grotesk"/>
            </a:endParaRPr>
          </a:p>
        </p:txBody>
      </p:sp>
    </p:spTree>
    <p:extLst>
      <p:ext uri="{BB962C8B-B14F-4D97-AF65-F5344CB8AC3E}">
        <p14:creationId xmlns:p14="http://schemas.microsoft.com/office/powerpoint/2010/main" val="2681355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CD878-AC29-42DD-9C5D-66DBA74FC1C6}"/>
              </a:ext>
            </a:extLst>
          </p:cNvPr>
          <p:cNvSpPr>
            <a:spLocks noGrp="1"/>
          </p:cNvSpPr>
          <p:nvPr>
            <p:ph type="title"/>
          </p:nvPr>
        </p:nvSpPr>
        <p:spPr>
          <a:xfrm>
            <a:off x="3746810" y="384065"/>
            <a:ext cx="7768748" cy="768066"/>
          </a:xfrm>
        </p:spPr>
        <p:txBody>
          <a:bodyPr>
            <a:normAutofit fontScale="90000"/>
          </a:bodyPr>
          <a:lstStyle/>
          <a:p>
            <a:pPr algn="r"/>
            <a:r>
              <a:rPr lang="en-US" dirty="0"/>
              <a:t>Not eligible for the Disabled Access Credit?</a:t>
            </a:r>
          </a:p>
        </p:txBody>
      </p:sp>
      <p:sp>
        <p:nvSpPr>
          <p:cNvPr id="3" name="Content Placeholder 2">
            <a:extLst>
              <a:ext uri="{FF2B5EF4-FFF2-40B4-BE49-F238E27FC236}">
                <a16:creationId xmlns:a16="http://schemas.microsoft.com/office/drawing/2014/main" id="{4E15EA5C-6E6F-40EC-ADA1-EB36A9D6E5E7}"/>
              </a:ext>
            </a:extLst>
          </p:cNvPr>
          <p:cNvSpPr>
            <a:spLocks noGrp="1"/>
          </p:cNvSpPr>
          <p:nvPr>
            <p:ph idx="13"/>
          </p:nvPr>
        </p:nvSpPr>
        <p:spPr>
          <a:xfrm>
            <a:off x="581192" y="1717821"/>
            <a:ext cx="10848808" cy="4143229"/>
          </a:xfrm>
        </p:spPr>
        <p:txBody>
          <a:bodyPr>
            <a:normAutofit/>
          </a:bodyPr>
          <a:lstStyle/>
          <a:p>
            <a:r>
              <a:rPr lang="en-US" b="0" i="0" dirty="0">
                <a:solidFill>
                  <a:srgbClr val="333333"/>
                </a:solidFill>
                <a:effectLst/>
                <a:latin typeface="gangster-grotesk"/>
              </a:rPr>
              <a:t>Businesses that incur eligible access expenses can claim a maximum deduction of $15,000 per year. </a:t>
            </a:r>
          </a:p>
          <a:p>
            <a:r>
              <a:rPr lang="en-US" b="0" i="0" dirty="0">
                <a:solidFill>
                  <a:srgbClr val="333333"/>
                </a:solidFill>
                <a:effectLst/>
                <a:latin typeface="gangster-grotesk"/>
              </a:rPr>
              <a:t>Any size business that spends money making their facility or public transportation vehicle more accessible to persons with disabilities can claim the deduction.</a:t>
            </a:r>
          </a:p>
          <a:p>
            <a:r>
              <a:rPr lang="en-US" b="0" i="0" dirty="0">
                <a:solidFill>
                  <a:srgbClr val="1B1B1B"/>
                </a:solidFill>
                <a:effectLst/>
                <a:latin typeface="Source Sans Pro" panose="020B0503030403020204" pitchFamily="34" charset="0"/>
              </a:rPr>
              <a:t> Businesses claim the deduction by listing it as a separate expense on their income tax return.</a:t>
            </a:r>
          </a:p>
          <a:p>
            <a:r>
              <a:rPr lang="en-US" dirty="0">
                <a:hlinkClick r:id="rId2"/>
              </a:rPr>
              <a:t>https://www.irs.gov/pub/irs-pdf/p535.pdf</a:t>
            </a:r>
            <a:endParaRPr lang="en-US" b="0" dirty="0">
              <a:solidFill>
                <a:srgbClr val="333333"/>
              </a:solidFill>
              <a:latin typeface="gangster-grotesk"/>
            </a:endParaRPr>
          </a:p>
          <a:p>
            <a:pPr lvl="1"/>
            <a:r>
              <a:rPr lang="en-US" b="0" dirty="0">
                <a:solidFill>
                  <a:srgbClr val="333333"/>
                </a:solidFill>
                <a:latin typeface="gangster-grotesk"/>
              </a:rPr>
              <a:t>Section 7- Barrier removal costs</a:t>
            </a:r>
            <a:endParaRPr lang="en-US" dirty="0"/>
          </a:p>
        </p:txBody>
      </p:sp>
    </p:spTree>
    <p:extLst>
      <p:ext uri="{BB962C8B-B14F-4D97-AF65-F5344CB8AC3E}">
        <p14:creationId xmlns:p14="http://schemas.microsoft.com/office/powerpoint/2010/main" val="175025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15346-1B4E-4210-92FD-8A5B967F849F}"/>
              </a:ext>
            </a:extLst>
          </p:cNvPr>
          <p:cNvSpPr>
            <a:spLocks noGrp="1"/>
          </p:cNvSpPr>
          <p:nvPr>
            <p:ph type="title"/>
          </p:nvPr>
        </p:nvSpPr>
        <p:spPr/>
        <p:txBody>
          <a:bodyPr/>
          <a:lstStyle/>
          <a:p>
            <a:pPr algn="r"/>
            <a:r>
              <a:rPr lang="en-US" dirty="0"/>
              <a:t>For more information:</a:t>
            </a:r>
          </a:p>
        </p:txBody>
      </p:sp>
      <p:sp>
        <p:nvSpPr>
          <p:cNvPr id="3" name="Content Placeholder 2">
            <a:extLst>
              <a:ext uri="{FF2B5EF4-FFF2-40B4-BE49-F238E27FC236}">
                <a16:creationId xmlns:a16="http://schemas.microsoft.com/office/drawing/2014/main" id="{E2A46A53-5D74-4048-AACE-47D12CE5A1C3}"/>
              </a:ext>
            </a:extLst>
          </p:cNvPr>
          <p:cNvSpPr>
            <a:spLocks noGrp="1"/>
          </p:cNvSpPr>
          <p:nvPr>
            <p:ph idx="13"/>
          </p:nvPr>
        </p:nvSpPr>
        <p:spPr>
          <a:xfrm>
            <a:off x="581192" y="1717821"/>
            <a:ext cx="10726145" cy="4143229"/>
          </a:xfrm>
        </p:spPr>
        <p:txBody>
          <a:bodyPr/>
          <a:lstStyle/>
          <a:p>
            <a:r>
              <a:rPr lang="en-US" dirty="0"/>
              <a:t>Please go to the IRS website:</a:t>
            </a:r>
          </a:p>
          <a:p>
            <a:r>
              <a:rPr lang="en-US" dirty="0">
                <a:hlinkClick r:id="rId2"/>
              </a:rPr>
              <a:t>https://www.irs.gov/businesses/small-businesses-self-employed/tax-benefits-for-businesses-who-have-employees-with-disabilities</a:t>
            </a:r>
            <a:endParaRPr lang="en-US" dirty="0"/>
          </a:p>
          <a:p>
            <a:pPr indent="0">
              <a:buNone/>
            </a:pPr>
            <a:endParaRPr lang="en-US" dirty="0"/>
          </a:p>
          <a:p>
            <a:pPr indent="0">
              <a:buNone/>
            </a:pPr>
            <a:endParaRPr lang="en-US" dirty="0"/>
          </a:p>
        </p:txBody>
      </p:sp>
    </p:spTree>
    <p:extLst>
      <p:ext uri="{BB962C8B-B14F-4D97-AF65-F5344CB8AC3E}">
        <p14:creationId xmlns:p14="http://schemas.microsoft.com/office/powerpoint/2010/main" val="3486588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508CE-FFB0-41E9-B167-CCF9A4056195}"/>
              </a:ext>
            </a:extLst>
          </p:cNvPr>
          <p:cNvSpPr>
            <a:spLocks noGrp="1"/>
          </p:cNvSpPr>
          <p:nvPr>
            <p:ph type="title"/>
          </p:nvPr>
        </p:nvSpPr>
        <p:spPr/>
        <p:txBody>
          <a:bodyPr/>
          <a:lstStyle/>
          <a:p>
            <a:r>
              <a:rPr lang="en-US" dirty="0"/>
              <a:t>Thank you!</a:t>
            </a:r>
          </a:p>
        </p:txBody>
      </p:sp>
      <p:sp>
        <p:nvSpPr>
          <p:cNvPr id="6" name="Text Placeholder 5">
            <a:extLst>
              <a:ext uri="{FF2B5EF4-FFF2-40B4-BE49-F238E27FC236}">
                <a16:creationId xmlns:a16="http://schemas.microsoft.com/office/drawing/2014/main" id="{73019575-4F63-435B-A9C0-73A795FECC36}"/>
              </a:ext>
            </a:extLst>
          </p:cNvPr>
          <p:cNvSpPr>
            <a:spLocks noGrp="1"/>
          </p:cNvSpPr>
          <p:nvPr>
            <p:ph type="body" idx="17"/>
          </p:nvPr>
        </p:nvSpPr>
        <p:spPr/>
        <p:txBody>
          <a:bodyPr/>
          <a:lstStyle/>
          <a:p>
            <a:r>
              <a:rPr lang="en-US" sz="2800" dirty="0">
                <a:latin typeface="Calibri"/>
                <a:cs typeface="Calibri"/>
              </a:rPr>
              <a:t>Presenters</a:t>
            </a:r>
            <a:endParaRPr lang="en-US" sz="2800" dirty="0"/>
          </a:p>
        </p:txBody>
      </p:sp>
      <p:sp>
        <p:nvSpPr>
          <p:cNvPr id="3" name="Content Placeholder 2">
            <a:extLst>
              <a:ext uri="{FF2B5EF4-FFF2-40B4-BE49-F238E27FC236}">
                <a16:creationId xmlns:a16="http://schemas.microsoft.com/office/drawing/2014/main" id="{0C571005-E1B3-4785-AB98-61F29E962CF2}"/>
              </a:ext>
            </a:extLst>
          </p:cNvPr>
          <p:cNvSpPr>
            <a:spLocks noGrp="1"/>
          </p:cNvSpPr>
          <p:nvPr>
            <p:ph idx="13"/>
          </p:nvPr>
        </p:nvSpPr>
        <p:spPr>
          <a:xfrm>
            <a:off x="628490" y="2810666"/>
            <a:ext cx="10676819" cy="3534709"/>
          </a:xfrm>
        </p:spPr>
        <p:txBody>
          <a:bodyPr/>
          <a:lstStyle/>
          <a:p>
            <a:r>
              <a:rPr lang="en-US" dirty="0"/>
              <a:t>VRTAC-QE </a:t>
            </a:r>
          </a:p>
          <a:p>
            <a:endParaRPr lang="en-US" sz="2400" b="0" dirty="0">
              <a:solidFill>
                <a:schemeClr val="accent1"/>
              </a:solidFill>
            </a:endParaRPr>
          </a:p>
          <a:p>
            <a:r>
              <a:rPr lang="en-US" sz="2400" b="0" dirty="0">
                <a:solidFill>
                  <a:schemeClr val="accent1"/>
                </a:solidFill>
                <a:hlinkClick r:id="rId4"/>
              </a:rPr>
              <a:t>www.tacqe.com</a:t>
            </a:r>
            <a:endParaRPr lang="en-US" sz="2400" b="0" dirty="0">
              <a:solidFill>
                <a:schemeClr val="accent1"/>
              </a:solidFill>
            </a:endParaRPr>
          </a:p>
          <a:p>
            <a:endParaRPr lang="en-US" sz="2400" b="0" dirty="0">
              <a:solidFill>
                <a:schemeClr val="accent1"/>
              </a:solidFill>
            </a:endParaRPr>
          </a:p>
          <a:p>
            <a:r>
              <a:rPr lang="en-US" sz="2400" b="0" dirty="0">
                <a:solidFill>
                  <a:schemeClr val="accent1"/>
                </a:solidFill>
                <a:hlinkClick r:id="rId5"/>
              </a:rPr>
              <a:t>contact@tacqe.com</a:t>
            </a:r>
            <a:endParaRPr lang="en-US" sz="2400" b="0" dirty="0">
              <a:solidFill>
                <a:schemeClr val="accent1"/>
              </a:solidFill>
            </a:endParaRPr>
          </a:p>
        </p:txBody>
      </p:sp>
      <p:sp>
        <p:nvSpPr>
          <p:cNvPr id="8" name="Content Placeholder 7">
            <a:extLst>
              <a:ext uri="{FF2B5EF4-FFF2-40B4-BE49-F238E27FC236}">
                <a16:creationId xmlns:a16="http://schemas.microsoft.com/office/drawing/2014/main" id="{D0EF1346-3096-4DBE-AD39-75FBC1C7F730}"/>
              </a:ext>
            </a:extLst>
          </p:cNvPr>
          <p:cNvSpPr>
            <a:spLocks noGrp="1"/>
          </p:cNvSpPr>
          <p:nvPr>
            <p:ph idx="4294967295"/>
          </p:nvPr>
        </p:nvSpPr>
        <p:spPr>
          <a:xfrm>
            <a:off x="8195185" y="5634458"/>
            <a:ext cx="3618700" cy="530609"/>
          </a:xfrm>
        </p:spPr>
        <p:txBody>
          <a:bodyPr>
            <a:noAutofit/>
          </a:bodyPr>
          <a:lstStyle/>
          <a:p>
            <a:pPr indent="0" algn="r">
              <a:buNone/>
            </a:pPr>
            <a:r>
              <a:rPr lang="en-US" sz="4800" dirty="0">
                <a:solidFill>
                  <a:schemeClr val="accent1"/>
                </a:solidFill>
              </a:rPr>
              <a:t>tacqe.com</a:t>
            </a:r>
          </a:p>
          <a:p>
            <a:pPr algn="r"/>
            <a:endParaRPr lang="en-US" sz="4400" dirty="0">
              <a:solidFill>
                <a:schemeClr val="accent1"/>
              </a:solidFill>
            </a:endParaRPr>
          </a:p>
        </p:txBody>
      </p:sp>
      <p:cxnSp>
        <p:nvCxnSpPr>
          <p:cNvPr id="11" name="Straight Connector 10" descr="decorative line">
            <a:extLst>
              <a:ext uri="{FF2B5EF4-FFF2-40B4-BE49-F238E27FC236}">
                <a16:creationId xmlns:a16="http://schemas.microsoft.com/office/drawing/2014/main" id="{ED4AAD9A-F0D5-4E8F-8DF0-E28D59F76124}"/>
              </a:ext>
              <a:ext uri="{C183D7F6-B498-43B3-948B-1728B52AA6E4}">
                <adec:decorative xmlns:adec="http://schemas.microsoft.com/office/drawing/2017/decorative" val="1"/>
              </a:ext>
            </a:extLst>
          </p:cNvPr>
          <p:cNvCxnSpPr/>
          <p:nvPr/>
        </p:nvCxnSpPr>
        <p:spPr>
          <a:xfrm>
            <a:off x="8842549" y="5757704"/>
            <a:ext cx="3135085"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descr="The Technical Assistance Center for Quality Employment">
            <a:extLst>
              <a:ext uri="{FF2B5EF4-FFF2-40B4-BE49-F238E27FC236}">
                <a16:creationId xmlns:a16="http://schemas.microsoft.com/office/drawing/2014/main" id="{82E37F87-44D9-4E46-9A9F-446671C7C5FD}"/>
              </a:ext>
            </a:extLst>
          </p:cNvPr>
          <p:cNvPicPr>
            <a:picLocks noChangeAspect="1"/>
          </p:cNvPicPr>
          <p:nvPr/>
        </p:nvPicPr>
        <p:blipFill>
          <a:blip r:embed="rId6"/>
          <a:stretch>
            <a:fillRect/>
          </a:stretch>
        </p:blipFill>
        <p:spPr>
          <a:xfrm>
            <a:off x="8944408" y="4230880"/>
            <a:ext cx="2931366" cy="1403578"/>
          </a:xfrm>
          <a:prstGeom prst="rect">
            <a:avLst/>
          </a:prstGeom>
        </p:spPr>
      </p:pic>
    </p:spTree>
    <p:custDataLst>
      <p:tags r:id="rId1"/>
    </p:custDataLst>
    <p:extLst>
      <p:ext uri="{BB962C8B-B14F-4D97-AF65-F5344CB8AC3E}">
        <p14:creationId xmlns:p14="http://schemas.microsoft.com/office/powerpoint/2010/main" val="1759146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DDE07D7-A0FE-4CBD-A637-9901D7A95539}"/>
              </a:ext>
            </a:extLst>
          </p:cNvPr>
          <p:cNvSpPr>
            <a:spLocks noGrp="1"/>
          </p:cNvSpPr>
          <p:nvPr>
            <p:ph type="title"/>
          </p:nvPr>
        </p:nvSpPr>
        <p:spPr/>
        <p:txBody>
          <a:bodyPr>
            <a:normAutofit/>
          </a:bodyPr>
          <a:lstStyle/>
          <a:p>
            <a:r>
              <a:rPr lang="en-US" dirty="0"/>
              <a:t>Presented by</a:t>
            </a:r>
          </a:p>
        </p:txBody>
      </p:sp>
      <p:sp>
        <p:nvSpPr>
          <p:cNvPr id="10" name="Content Placeholder 9">
            <a:extLst>
              <a:ext uri="{FF2B5EF4-FFF2-40B4-BE49-F238E27FC236}">
                <a16:creationId xmlns:a16="http://schemas.microsoft.com/office/drawing/2014/main" id="{2A101D21-4E7B-4D1B-9A59-1CD455AA4DD7}"/>
              </a:ext>
            </a:extLst>
          </p:cNvPr>
          <p:cNvSpPr>
            <a:spLocks noGrp="1"/>
          </p:cNvSpPr>
          <p:nvPr>
            <p:ph idx="4294967295"/>
          </p:nvPr>
        </p:nvSpPr>
        <p:spPr>
          <a:xfrm>
            <a:off x="5132070" y="222597"/>
            <a:ext cx="4425168" cy="5872005"/>
          </a:xfrm>
        </p:spPr>
        <p:txBody>
          <a:bodyPr>
            <a:noAutofit/>
          </a:bodyPr>
          <a:lstStyle/>
          <a:p>
            <a:pPr marL="0" indent="0">
              <a:spcBef>
                <a:spcPts val="0"/>
              </a:spcBef>
              <a:spcAft>
                <a:spcPts val="0"/>
              </a:spcAft>
              <a:buNone/>
            </a:pPr>
            <a:r>
              <a:rPr lang="en-US" b="0" dirty="0">
                <a:solidFill>
                  <a:schemeClr val="accent1"/>
                </a:solidFill>
                <a:latin typeface="Calibri"/>
                <a:cs typeface="Calibri"/>
              </a:rPr>
              <a:t>Emily </a:t>
            </a:r>
            <a:r>
              <a:rPr lang="en-US" b="0" dirty="0" err="1">
                <a:solidFill>
                  <a:schemeClr val="accent1"/>
                </a:solidFill>
                <a:latin typeface="Calibri"/>
                <a:cs typeface="Calibri"/>
              </a:rPr>
              <a:t>Brinck</a:t>
            </a:r>
            <a:endParaRPr lang="en-US" b="0" dirty="0">
              <a:solidFill>
                <a:schemeClr val="accent1"/>
              </a:solidFill>
              <a:latin typeface="Calibri"/>
              <a:cs typeface="Calibri"/>
            </a:endParaRPr>
          </a:p>
          <a:p>
            <a:pPr marL="0" indent="0">
              <a:spcBef>
                <a:spcPts val="0"/>
              </a:spcBef>
              <a:spcAft>
                <a:spcPts val="0"/>
              </a:spcAft>
              <a:buNone/>
            </a:pPr>
            <a:r>
              <a:rPr lang="en-US" b="0" dirty="0">
                <a:solidFill>
                  <a:schemeClr val="accent1"/>
                </a:solidFill>
                <a:latin typeface="Calibri"/>
                <a:cs typeface="Calibri"/>
              </a:rPr>
              <a:t>Researcher- VRTAC-QE</a:t>
            </a:r>
          </a:p>
          <a:p>
            <a:pPr marL="0" indent="0">
              <a:spcBef>
                <a:spcPts val="0"/>
              </a:spcBef>
              <a:spcAft>
                <a:spcPts val="0"/>
              </a:spcAft>
              <a:buNone/>
            </a:pPr>
            <a:r>
              <a:rPr lang="en-US" b="0" dirty="0">
                <a:solidFill>
                  <a:schemeClr val="accent1"/>
                </a:solidFill>
                <a:latin typeface="Calibri"/>
                <a:cs typeface="Calibri"/>
              </a:rPr>
              <a:t>University of Wisconsin-Madison</a:t>
            </a:r>
          </a:p>
          <a:p>
            <a:pPr marL="0" indent="0">
              <a:spcBef>
                <a:spcPts val="0"/>
              </a:spcBef>
              <a:spcAft>
                <a:spcPts val="0"/>
              </a:spcAft>
              <a:buNone/>
            </a:pPr>
            <a:endParaRPr lang="en-US" b="0" dirty="0">
              <a:solidFill>
                <a:schemeClr val="accent1"/>
              </a:solidFill>
              <a:latin typeface="Calibri"/>
              <a:cs typeface="Calibri"/>
            </a:endParaRPr>
          </a:p>
          <a:p>
            <a:pPr marL="0" indent="0">
              <a:spcBef>
                <a:spcPts val="0"/>
              </a:spcBef>
              <a:spcAft>
                <a:spcPts val="0"/>
              </a:spcAft>
              <a:buNone/>
            </a:pPr>
            <a:r>
              <a:rPr lang="en-US" b="0" dirty="0">
                <a:solidFill>
                  <a:schemeClr val="accent1"/>
                </a:solidFill>
                <a:latin typeface="Calibri"/>
                <a:cs typeface="Calibri"/>
              </a:rPr>
              <a:t>Deborah Lee</a:t>
            </a:r>
          </a:p>
          <a:p>
            <a:pPr marL="0" indent="0">
              <a:spcBef>
                <a:spcPts val="0"/>
              </a:spcBef>
              <a:spcAft>
                <a:spcPts val="0"/>
              </a:spcAft>
              <a:buNone/>
            </a:pPr>
            <a:r>
              <a:rPr lang="en-US" b="0" dirty="0">
                <a:solidFill>
                  <a:schemeClr val="accent1"/>
                </a:solidFill>
                <a:latin typeface="Calibri"/>
                <a:cs typeface="Calibri"/>
              </a:rPr>
              <a:t>Researcher- VRTAC-QE</a:t>
            </a:r>
          </a:p>
          <a:p>
            <a:pPr marL="0" indent="0">
              <a:spcBef>
                <a:spcPts val="0"/>
              </a:spcBef>
              <a:spcAft>
                <a:spcPts val="0"/>
              </a:spcAft>
              <a:buNone/>
            </a:pPr>
            <a:r>
              <a:rPr lang="en-US" b="0" dirty="0">
                <a:solidFill>
                  <a:schemeClr val="accent1"/>
                </a:solidFill>
                <a:latin typeface="Calibri"/>
                <a:cs typeface="Calibri"/>
              </a:rPr>
              <a:t>University of Wisconsin-Madison</a:t>
            </a:r>
          </a:p>
          <a:p>
            <a:pPr marL="0" indent="0">
              <a:spcBef>
                <a:spcPts val="0"/>
              </a:spcBef>
              <a:spcAft>
                <a:spcPts val="0"/>
              </a:spcAft>
              <a:buNone/>
            </a:pPr>
            <a:endParaRPr lang="en-US" b="0" dirty="0">
              <a:solidFill>
                <a:schemeClr val="accent1"/>
              </a:solidFill>
              <a:latin typeface="Calibri"/>
              <a:cs typeface="Calibri"/>
            </a:endParaRPr>
          </a:p>
          <a:p>
            <a:pPr marL="0" indent="0">
              <a:spcBef>
                <a:spcPts val="0"/>
              </a:spcBef>
              <a:spcAft>
                <a:spcPts val="0"/>
              </a:spcAft>
              <a:buNone/>
            </a:pPr>
            <a:endParaRPr lang="en-US" b="0" dirty="0">
              <a:solidFill>
                <a:schemeClr val="accent1"/>
              </a:solidFill>
              <a:latin typeface="Calibri"/>
              <a:cs typeface="Calibri"/>
            </a:endParaRPr>
          </a:p>
          <a:p>
            <a:pPr marL="0" indent="0">
              <a:spcBef>
                <a:spcPts val="0"/>
              </a:spcBef>
              <a:spcAft>
                <a:spcPts val="0"/>
              </a:spcAft>
              <a:buNone/>
            </a:pPr>
            <a:endParaRPr lang="en-US" b="0" dirty="0">
              <a:solidFill>
                <a:schemeClr val="accent1"/>
              </a:solidFill>
            </a:endParaRPr>
          </a:p>
          <a:p>
            <a:pPr indent="0">
              <a:spcBef>
                <a:spcPts val="0"/>
              </a:spcBef>
              <a:spcAft>
                <a:spcPts val="0"/>
              </a:spcAft>
              <a:buNone/>
            </a:pPr>
            <a:endParaRPr lang="en-US" b="0" dirty="0">
              <a:solidFill>
                <a:schemeClr val="accent1"/>
              </a:solidFill>
            </a:endParaRPr>
          </a:p>
          <a:p>
            <a:pPr indent="0">
              <a:spcBef>
                <a:spcPts val="0"/>
              </a:spcBef>
              <a:spcAft>
                <a:spcPts val="0"/>
              </a:spcAft>
              <a:buNone/>
            </a:pPr>
            <a:endParaRPr lang="en-US" dirty="0"/>
          </a:p>
          <a:p>
            <a:pPr>
              <a:spcBef>
                <a:spcPts val="0"/>
              </a:spcBef>
              <a:spcAft>
                <a:spcPts val="0"/>
              </a:spcAft>
            </a:pPr>
            <a:endParaRPr lang="en-US" dirty="0"/>
          </a:p>
        </p:txBody>
      </p:sp>
      <p:sp>
        <p:nvSpPr>
          <p:cNvPr id="6" name="Content Placeholder 7">
            <a:extLst>
              <a:ext uri="{FF2B5EF4-FFF2-40B4-BE49-F238E27FC236}">
                <a16:creationId xmlns:a16="http://schemas.microsoft.com/office/drawing/2014/main" id="{986C1749-FDBC-4B33-ADC8-5690E67058A1}"/>
              </a:ext>
            </a:extLst>
          </p:cNvPr>
          <p:cNvSpPr txBox="1">
            <a:spLocks/>
          </p:cNvSpPr>
          <p:nvPr/>
        </p:nvSpPr>
        <p:spPr>
          <a:xfrm>
            <a:off x="601973" y="2792292"/>
            <a:ext cx="2720808" cy="1107104"/>
          </a:xfrm>
          <a:prstGeom prst="rect">
            <a:avLst/>
          </a:prstGeom>
        </p:spPr>
        <p:txBody>
          <a:bodyPr>
            <a:normAutofit fontScale="62500" lnSpcReduction="20000"/>
          </a:bodyPr>
          <a:lstStyle>
            <a:lvl1pPr marL="306000" indent="-306000" algn="l" defTabSz="457200" rtl="0" eaLnBrk="1" latinLnBrk="0" hangingPunct="1">
              <a:lnSpc>
                <a:spcPct val="110000"/>
              </a:lnSpc>
              <a:spcBef>
                <a:spcPct val="20000"/>
              </a:spcBef>
              <a:spcAft>
                <a:spcPts val="600"/>
              </a:spcAft>
              <a:buClr>
                <a:schemeClr val="accent2"/>
              </a:buClr>
              <a:buSzPct val="92000"/>
              <a:buFont typeface="Arial" panose="020B0604020202020204" pitchFamily="34" charset="0"/>
              <a:buChar char="•"/>
              <a:defRPr sz="2400" b="1" kern="1200">
                <a:solidFill>
                  <a:schemeClr val="tx1">
                    <a:lumMod val="75000"/>
                    <a:lumOff val="25000"/>
                  </a:schemeClr>
                </a:solidFill>
                <a:latin typeface="Century Gothic" panose="020B0502020202020204" pitchFamily="34" charset="0"/>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Arial" panose="020B0604020202020204" pitchFamily="34" charset="0"/>
              <a:buChar char="•"/>
              <a:defRPr sz="2000" b="1" i="0" u="none" kern="1200">
                <a:solidFill>
                  <a:schemeClr val="tx1">
                    <a:lumMod val="75000"/>
                    <a:lumOff val="25000"/>
                  </a:schemeClr>
                </a:solidFill>
                <a:latin typeface="Century Gothic" panose="020B0502020202020204" pitchFamily="34" charset="0"/>
                <a:ea typeface="+mn-ea"/>
                <a:cs typeface="+mn-cs"/>
              </a:defRPr>
            </a:lvl2pPr>
            <a:lvl3pPr marL="900000" indent="-270000" algn="l" defTabSz="457200" rtl="0" eaLnBrk="1" latinLnBrk="0" hangingPunct="1">
              <a:spcBef>
                <a:spcPct val="20000"/>
              </a:spcBef>
              <a:spcAft>
                <a:spcPts val="600"/>
              </a:spcAft>
              <a:buClr>
                <a:schemeClr val="accent5"/>
              </a:buClr>
              <a:buSzPct val="101000"/>
              <a:buFont typeface="Arial" panose="020B0604020202020204" pitchFamily="34" charset="0"/>
              <a:buChar char="•"/>
              <a:defRPr sz="2000" kern="1200">
                <a:solidFill>
                  <a:schemeClr val="tx1">
                    <a:lumMod val="75000"/>
                    <a:lumOff val="25000"/>
                  </a:schemeClr>
                </a:solidFill>
                <a:latin typeface="Century Gothic" panose="020B0502020202020204" pitchFamily="34" charset="0"/>
                <a:ea typeface="+mn-ea"/>
                <a:cs typeface="+mn-cs"/>
              </a:defRPr>
            </a:lvl3pPr>
            <a:lvl4pPr marL="1242000" indent="-234000" algn="l" defTabSz="457200" rtl="0" eaLnBrk="1" latinLnBrk="0" hangingPunct="1">
              <a:spcBef>
                <a:spcPct val="20000"/>
              </a:spcBef>
              <a:spcAft>
                <a:spcPts val="600"/>
              </a:spcAft>
              <a:buClr>
                <a:schemeClr val="accent3">
                  <a:lumMod val="75000"/>
                </a:schemeClr>
              </a:buClr>
              <a:buSzPct val="92000"/>
              <a:buFont typeface="Arial" panose="020B0604020202020204" pitchFamily="34" charset="0"/>
              <a:buChar char="•"/>
              <a:defRPr sz="1800" kern="1200">
                <a:solidFill>
                  <a:schemeClr val="tx1">
                    <a:lumMod val="75000"/>
                    <a:lumOff val="25000"/>
                  </a:schemeClr>
                </a:solidFill>
                <a:latin typeface="Century Gothic" panose="020B0502020202020204" pitchFamily="34" charset="0"/>
                <a:ea typeface="+mn-ea"/>
                <a:cs typeface="+mn-cs"/>
              </a:defRPr>
            </a:lvl4pPr>
            <a:lvl5pPr marL="1602000" indent="-234000" algn="l" defTabSz="457200" rtl="0" eaLnBrk="1" latinLnBrk="0" hangingPunct="1">
              <a:spcBef>
                <a:spcPct val="20000"/>
              </a:spcBef>
              <a:spcAft>
                <a:spcPts val="600"/>
              </a:spcAft>
              <a:buClr>
                <a:schemeClr val="accent5">
                  <a:lumMod val="50000"/>
                </a:schemeClr>
              </a:buClr>
              <a:buSzPct val="92000"/>
              <a:buFont typeface="Courier New" panose="02070309020205020404" pitchFamily="49" charset="0"/>
              <a:buChar char="o"/>
              <a:defRPr sz="1800" kern="1200">
                <a:solidFill>
                  <a:schemeClr val="tx1">
                    <a:lumMod val="75000"/>
                    <a:lumOff val="25000"/>
                  </a:schemeClr>
                </a:solidFill>
                <a:latin typeface="Century Gothic" panose="020B0502020202020204" pitchFamily="34" charset="0"/>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indent="0" algn="ctr">
              <a:buFont typeface="Arial" panose="020B0604020202020204" pitchFamily="34" charset="0"/>
              <a:buNone/>
            </a:pPr>
            <a:endParaRPr lang="en-US" sz="4400" dirty="0">
              <a:solidFill>
                <a:schemeClr val="accent1"/>
              </a:solidFill>
            </a:endParaRPr>
          </a:p>
          <a:p>
            <a:pPr indent="0">
              <a:buFont typeface="Arial" panose="020B0604020202020204" pitchFamily="34" charset="0"/>
              <a:buNone/>
            </a:pPr>
            <a:r>
              <a:rPr lang="en-US" sz="4400" dirty="0">
                <a:solidFill>
                  <a:schemeClr val="accent1"/>
                </a:solidFill>
              </a:rPr>
              <a:t>tacqe.com</a:t>
            </a:r>
          </a:p>
          <a:p>
            <a:pPr algn="ctr"/>
            <a:endParaRPr lang="en-US" sz="4400" dirty="0">
              <a:solidFill>
                <a:schemeClr val="accent1"/>
              </a:solidFill>
            </a:endParaRPr>
          </a:p>
        </p:txBody>
      </p:sp>
      <p:sp>
        <p:nvSpPr>
          <p:cNvPr id="7" name="Rectangle 6" descr="decorative rectangle">
            <a:extLst>
              <a:ext uri="{FF2B5EF4-FFF2-40B4-BE49-F238E27FC236}">
                <a16:creationId xmlns:a16="http://schemas.microsoft.com/office/drawing/2014/main" id="{B5D4EACA-181A-4F64-A480-18E02C710A5F}"/>
              </a:ext>
            </a:extLst>
          </p:cNvPr>
          <p:cNvSpPr/>
          <p:nvPr/>
        </p:nvSpPr>
        <p:spPr>
          <a:xfrm>
            <a:off x="591582" y="3021392"/>
            <a:ext cx="2720808" cy="897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logo&#10;&#10;Description generated with very high confidence">
            <a:extLst>
              <a:ext uri="{FF2B5EF4-FFF2-40B4-BE49-F238E27FC236}">
                <a16:creationId xmlns:a16="http://schemas.microsoft.com/office/drawing/2014/main" id="{F967B153-56E4-497C-86BE-718AB3A045B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44068" y="2792292"/>
            <a:ext cx="2340913" cy="1066800"/>
          </a:xfrm>
          <a:prstGeom prst="rect">
            <a:avLst/>
          </a:prstGeom>
          <a:noFill/>
        </p:spPr>
      </p:pic>
    </p:spTree>
    <p:custDataLst>
      <p:tags r:id="rId1"/>
    </p:custDataLst>
    <p:extLst>
      <p:ext uri="{BB962C8B-B14F-4D97-AF65-F5344CB8AC3E}">
        <p14:creationId xmlns:p14="http://schemas.microsoft.com/office/powerpoint/2010/main" val="2018571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DDE07D7-A0FE-4CBD-A637-9901D7A95539}"/>
              </a:ext>
            </a:extLst>
          </p:cNvPr>
          <p:cNvSpPr>
            <a:spLocks noGrp="1"/>
          </p:cNvSpPr>
          <p:nvPr>
            <p:ph type="title"/>
          </p:nvPr>
        </p:nvSpPr>
        <p:spPr>
          <a:xfrm>
            <a:off x="459512" y="582635"/>
            <a:ext cx="11155712" cy="1318114"/>
          </a:xfrm>
        </p:spPr>
        <p:txBody>
          <a:bodyPr>
            <a:normAutofit/>
          </a:bodyPr>
          <a:lstStyle/>
          <a:p>
            <a:r>
              <a:rPr lang="en-US" sz="3200" dirty="0"/>
              <a:t>Vocational Rehabilitation Technical Assistance Center for Quality Employment</a:t>
            </a:r>
          </a:p>
        </p:txBody>
      </p:sp>
      <p:sp>
        <p:nvSpPr>
          <p:cNvPr id="10" name="Content Placeholder 9">
            <a:extLst>
              <a:ext uri="{FF2B5EF4-FFF2-40B4-BE49-F238E27FC236}">
                <a16:creationId xmlns:a16="http://schemas.microsoft.com/office/drawing/2014/main" id="{2A101D21-4E7B-4D1B-9A59-1CD455AA4DD7}"/>
              </a:ext>
            </a:extLst>
          </p:cNvPr>
          <p:cNvSpPr>
            <a:spLocks noGrp="1"/>
          </p:cNvSpPr>
          <p:nvPr>
            <p:ph idx="13"/>
          </p:nvPr>
        </p:nvSpPr>
        <p:spPr>
          <a:xfrm>
            <a:off x="518128" y="2215979"/>
            <a:ext cx="6482799" cy="4305571"/>
          </a:xfrm>
        </p:spPr>
        <p:txBody>
          <a:bodyPr>
            <a:noAutofit/>
          </a:bodyPr>
          <a:lstStyle/>
          <a:p>
            <a:pPr indent="0">
              <a:buNone/>
            </a:pPr>
            <a:r>
              <a:rPr lang="en-US" b="1" dirty="0">
                <a:solidFill>
                  <a:schemeClr val="accent5">
                    <a:lumMod val="50000"/>
                  </a:schemeClr>
                </a:solidFill>
              </a:rPr>
              <a:t>Goal: </a:t>
            </a:r>
            <a:r>
              <a:rPr lang="en-US" dirty="0"/>
              <a:t>The Technical Assistance Center for Quality Employment will increase the number and quality of employment outcomes for individuals with disabilities through training and technical assistance to State VR agency personnel. </a:t>
            </a:r>
          </a:p>
          <a:p>
            <a:pPr indent="0">
              <a:buNone/>
            </a:pPr>
            <a:endParaRPr lang="en-US" dirty="0"/>
          </a:p>
          <a:p>
            <a:pPr indent="0">
              <a:buNone/>
            </a:pPr>
            <a:r>
              <a:rPr lang="en-US" dirty="0"/>
              <a:t>The VRTAC-QE will support State VR agency personnel to implement innovative and effective employment strategies and supporting practices.</a:t>
            </a:r>
          </a:p>
          <a:p>
            <a:pPr indent="0">
              <a:buNone/>
            </a:pPr>
            <a:endParaRPr lang="en-US" dirty="0"/>
          </a:p>
          <a:p>
            <a:endParaRPr lang="en-US" dirty="0"/>
          </a:p>
        </p:txBody>
      </p:sp>
      <p:sp>
        <p:nvSpPr>
          <p:cNvPr id="6" name="Content Placeholder 7">
            <a:extLst>
              <a:ext uri="{FF2B5EF4-FFF2-40B4-BE49-F238E27FC236}">
                <a16:creationId xmlns:a16="http://schemas.microsoft.com/office/drawing/2014/main" id="{986C1749-FDBC-4B33-ADC8-5690E67058A1}"/>
              </a:ext>
            </a:extLst>
          </p:cNvPr>
          <p:cNvSpPr txBox="1">
            <a:spLocks/>
          </p:cNvSpPr>
          <p:nvPr/>
        </p:nvSpPr>
        <p:spPr>
          <a:xfrm>
            <a:off x="8944640" y="5666705"/>
            <a:ext cx="2630823" cy="1107104"/>
          </a:xfrm>
          <a:prstGeom prst="rect">
            <a:avLst/>
          </a:prstGeom>
        </p:spPr>
        <p:txBody>
          <a:bodyPr>
            <a:normAutofit fontScale="62500" lnSpcReduction="20000"/>
          </a:bodyPr>
          <a:lstStyle>
            <a:lvl1pPr marL="306000" indent="-306000" algn="l" defTabSz="457200" rtl="0" eaLnBrk="1" latinLnBrk="0" hangingPunct="1">
              <a:lnSpc>
                <a:spcPct val="110000"/>
              </a:lnSpc>
              <a:spcBef>
                <a:spcPct val="20000"/>
              </a:spcBef>
              <a:spcAft>
                <a:spcPts val="600"/>
              </a:spcAft>
              <a:buClr>
                <a:schemeClr val="accent2"/>
              </a:buClr>
              <a:buSzPct val="92000"/>
              <a:buFont typeface="Arial" panose="020B0604020202020204" pitchFamily="34" charset="0"/>
              <a:buChar char="•"/>
              <a:defRPr sz="2400" b="1" kern="1200">
                <a:solidFill>
                  <a:schemeClr val="tx1">
                    <a:lumMod val="75000"/>
                    <a:lumOff val="25000"/>
                  </a:schemeClr>
                </a:solidFill>
                <a:latin typeface="Century Gothic" panose="020B0502020202020204" pitchFamily="34" charset="0"/>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Arial" panose="020B0604020202020204" pitchFamily="34" charset="0"/>
              <a:buChar char="•"/>
              <a:defRPr sz="2000" b="1" i="0" u="none" kern="1200">
                <a:solidFill>
                  <a:schemeClr val="tx1">
                    <a:lumMod val="75000"/>
                    <a:lumOff val="25000"/>
                  </a:schemeClr>
                </a:solidFill>
                <a:latin typeface="Century Gothic" panose="020B0502020202020204" pitchFamily="34" charset="0"/>
                <a:ea typeface="+mn-ea"/>
                <a:cs typeface="+mn-cs"/>
              </a:defRPr>
            </a:lvl2pPr>
            <a:lvl3pPr marL="900000" indent="-270000" algn="l" defTabSz="457200" rtl="0" eaLnBrk="1" latinLnBrk="0" hangingPunct="1">
              <a:spcBef>
                <a:spcPct val="20000"/>
              </a:spcBef>
              <a:spcAft>
                <a:spcPts val="600"/>
              </a:spcAft>
              <a:buClr>
                <a:schemeClr val="accent5"/>
              </a:buClr>
              <a:buSzPct val="101000"/>
              <a:buFont typeface="Arial" panose="020B0604020202020204" pitchFamily="34" charset="0"/>
              <a:buChar char="•"/>
              <a:defRPr sz="2000" kern="1200">
                <a:solidFill>
                  <a:schemeClr val="tx1">
                    <a:lumMod val="75000"/>
                    <a:lumOff val="25000"/>
                  </a:schemeClr>
                </a:solidFill>
                <a:latin typeface="Century Gothic" panose="020B0502020202020204" pitchFamily="34" charset="0"/>
                <a:ea typeface="+mn-ea"/>
                <a:cs typeface="+mn-cs"/>
              </a:defRPr>
            </a:lvl3pPr>
            <a:lvl4pPr marL="1242000" indent="-234000" algn="l" defTabSz="457200" rtl="0" eaLnBrk="1" latinLnBrk="0" hangingPunct="1">
              <a:spcBef>
                <a:spcPct val="20000"/>
              </a:spcBef>
              <a:spcAft>
                <a:spcPts val="600"/>
              </a:spcAft>
              <a:buClr>
                <a:schemeClr val="accent3">
                  <a:lumMod val="75000"/>
                </a:schemeClr>
              </a:buClr>
              <a:buSzPct val="92000"/>
              <a:buFont typeface="Arial" panose="020B0604020202020204" pitchFamily="34" charset="0"/>
              <a:buChar char="•"/>
              <a:defRPr sz="1800" kern="1200">
                <a:solidFill>
                  <a:schemeClr val="tx1">
                    <a:lumMod val="75000"/>
                    <a:lumOff val="25000"/>
                  </a:schemeClr>
                </a:solidFill>
                <a:latin typeface="Century Gothic" panose="020B0502020202020204" pitchFamily="34" charset="0"/>
                <a:ea typeface="+mn-ea"/>
                <a:cs typeface="+mn-cs"/>
              </a:defRPr>
            </a:lvl4pPr>
            <a:lvl5pPr marL="1602000" indent="-234000" algn="l" defTabSz="457200" rtl="0" eaLnBrk="1" latinLnBrk="0" hangingPunct="1">
              <a:spcBef>
                <a:spcPct val="20000"/>
              </a:spcBef>
              <a:spcAft>
                <a:spcPts val="600"/>
              </a:spcAft>
              <a:buClr>
                <a:schemeClr val="accent5">
                  <a:lumMod val="50000"/>
                </a:schemeClr>
              </a:buClr>
              <a:buSzPct val="92000"/>
              <a:buFont typeface="Courier New" panose="02070309020205020404" pitchFamily="49" charset="0"/>
              <a:buChar char="o"/>
              <a:defRPr sz="1800" kern="1200">
                <a:solidFill>
                  <a:schemeClr val="tx1">
                    <a:lumMod val="75000"/>
                    <a:lumOff val="25000"/>
                  </a:schemeClr>
                </a:solidFill>
                <a:latin typeface="Century Gothic" panose="020B0502020202020204" pitchFamily="34" charset="0"/>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indent="0" algn="r">
              <a:lnSpc>
                <a:spcPct val="100000"/>
              </a:lnSpc>
              <a:buFont typeface="Arial" panose="020B0604020202020204" pitchFamily="34" charset="0"/>
              <a:buNone/>
            </a:pPr>
            <a:endParaRPr lang="en-US" sz="4400" dirty="0">
              <a:solidFill>
                <a:schemeClr val="accent1"/>
              </a:solidFill>
            </a:endParaRPr>
          </a:p>
          <a:p>
            <a:pPr indent="0" algn="r">
              <a:buFont typeface="Arial" panose="020B0604020202020204" pitchFamily="34" charset="0"/>
              <a:buNone/>
            </a:pPr>
            <a:r>
              <a:rPr lang="en-US" sz="4400" dirty="0">
                <a:solidFill>
                  <a:schemeClr val="accent1"/>
                </a:solidFill>
              </a:rPr>
              <a:t>tacqe.com</a:t>
            </a:r>
          </a:p>
          <a:p>
            <a:pPr algn="r"/>
            <a:endParaRPr lang="en-US" sz="4400" dirty="0">
              <a:solidFill>
                <a:schemeClr val="accent1"/>
              </a:solidFill>
            </a:endParaRPr>
          </a:p>
        </p:txBody>
      </p:sp>
    </p:spTree>
    <p:custDataLst>
      <p:tags r:id="rId1"/>
    </p:custDataLst>
    <p:extLst>
      <p:ext uri="{BB962C8B-B14F-4D97-AF65-F5344CB8AC3E}">
        <p14:creationId xmlns:p14="http://schemas.microsoft.com/office/powerpoint/2010/main" val="566686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DDE07D7-A0FE-4CBD-A637-9901D7A95539}"/>
              </a:ext>
            </a:extLst>
          </p:cNvPr>
          <p:cNvSpPr>
            <a:spLocks noGrp="1"/>
          </p:cNvSpPr>
          <p:nvPr>
            <p:ph type="title"/>
          </p:nvPr>
        </p:nvSpPr>
        <p:spPr/>
        <p:txBody>
          <a:bodyPr>
            <a:normAutofit/>
          </a:bodyPr>
          <a:lstStyle/>
          <a:p>
            <a:pPr algn="ctr"/>
            <a:r>
              <a:rPr lang="en-US" dirty="0"/>
              <a:t>Partners</a:t>
            </a:r>
          </a:p>
        </p:txBody>
      </p:sp>
      <p:pic>
        <p:nvPicPr>
          <p:cNvPr id="20" name="Picture Placeholder 19" descr="university of wisconsin" title="UW Wisconsin logo">
            <a:extLst>
              <a:ext uri="{FF2B5EF4-FFF2-40B4-BE49-F238E27FC236}">
                <a16:creationId xmlns:a16="http://schemas.microsoft.com/office/drawing/2014/main" id="{CF5B83ED-0951-4125-BECF-A8D6970F5F7A}"/>
              </a:ext>
              <a:ext uri="{C183D7F6-B498-43B3-948B-1728B52AA6E4}">
                <adec:decorative xmlns:adec="http://schemas.microsoft.com/office/drawing/2017/decorative" val="1"/>
              </a:ext>
            </a:extLst>
          </p:cNvPr>
          <p:cNvPicPr>
            <a:picLocks noGrp="1" noChangeAspect="1"/>
          </p:cNvPicPr>
          <p:nvPr>
            <p:ph type="pic" sz="quarter" idx="10"/>
          </p:nvPr>
        </p:nvPicPr>
        <p:blipFill>
          <a:blip r:embed="rId4"/>
          <a:srcRect t="14244" b="14244"/>
          <a:stretch>
            <a:fillRect/>
          </a:stretch>
        </p:blipFill>
        <p:spPr>
          <a:xfrm>
            <a:off x="788669" y="1895593"/>
            <a:ext cx="1777886" cy="1267730"/>
          </a:xfrm>
        </p:spPr>
      </p:pic>
      <p:pic>
        <p:nvPicPr>
          <p:cNvPr id="22" name="Picture Placeholder 21" descr="SC State University">
            <a:extLst>
              <a:ext uri="{FF2B5EF4-FFF2-40B4-BE49-F238E27FC236}">
                <a16:creationId xmlns:a16="http://schemas.microsoft.com/office/drawing/2014/main" id="{D72735A1-B802-46EE-B945-A9C886829A96}"/>
              </a:ext>
            </a:extLst>
          </p:cNvPr>
          <p:cNvPicPr preferRelativeResize="0">
            <a:picLocks noGrp="1"/>
          </p:cNvPicPr>
          <p:nvPr>
            <p:ph type="pic" sz="quarter" idx="11"/>
          </p:nvPr>
        </p:nvPicPr>
        <p:blipFill>
          <a:blip r:embed="rId5"/>
          <a:stretch>
            <a:fillRect/>
          </a:stretch>
        </p:blipFill>
        <p:spPr>
          <a:xfrm>
            <a:off x="10169627" y="4333903"/>
            <a:ext cx="1104958" cy="1190298"/>
          </a:xfrm>
        </p:spPr>
      </p:pic>
      <p:pic>
        <p:nvPicPr>
          <p:cNvPr id="3" name="Picture Placeholder 2" descr="VCU Virginia Commonwealth University">
            <a:extLst>
              <a:ext uri="{FF2B5EF4-FFF2-40B4-BE49-F238E27FC236}">
                <a16:creationId xmlns:a16="http://schemas.microsoft.com/office/drawing/2014/main" id="{43B08BE5-A0FA-41E6-ACC1-78C651365E99}"/>
              </a:ext>
            </a:extLst>
          </p:cNvPr>
          <p:cNvPicPr>
            <a:picLocks noGrp="1" noChangeAspect="1"/>
          </p:cNvPicPr>
          <p:nvPr>
            <p:ph type="pic" sz="quarter" idx="12"/>
          </p:nvPr>
        </p:nvPicPr>
        <p:blipFill>
          <a:blip r:embed="rId6"/>
          <a:stretch>
            <a:fillRect/>
          </a:stretch>
        </p:blipFill>
        <p:spPr>
          <a:xfrm>
            <a:off x="3391921" y="2083812"/>
            <a:ext cx="1197226" cy="1294959"/>
          </a:xfrm>
        </p:spPr>
      </p:pic>
      <p:pic>
        <p:nvPicPr>
          <p:cNvPr id="6" name="Picture Placeholder 5" descr="Illinois University">
            <a:extLst>
              <a:ext uri="{FF2B5EF4-FFF2-40B4-BE49-F238E27FC236}">
                <a16:creationId xmlns:a16="http://schemas.microsoft.com/office/drawing/2014/main" id="{333C8804-EB3F-402B-AFA1-7A1C0ACE3288}"/>
              </a:ext>
            </a:extLst>
          </p:cNvPr>
          <p:cNvPicPr>
            <a:picLocks noGrp="1" noChangeAspect="1"/>
          </p:cNvPicPr>
          <p:nvPr>
            <p:ph type="pic" sz="quarter" idx="13"/>
          </p:nvPr>
        </p:nvPicPr>
        <p:blipFill>
          <a:blip r:embed="rId7"/>
          <a:stretch>
            <a:fillRect/>
          </a:stretch>
        </p:blipFill>
        <p:spPr>
          <a:xfrm>
            <a:off x="5735185" y="2129098"/>
            <a:ext cx="2286521" cy="749471"/>
          </a:xfrm>
        </p:spPr>
      </p:pic>
      <p:pic>
        <p:nvPicPr>
          <p:cNvPr id="10" name="Picture Placeholder 9" descr="IOWA Western University">
            <a:extLst>
              <a:ext uri="{FF2B5EF4-FFF2-40B4-BE49-F238E27FC236}">
                <a16:creationId xmlns:a16="http://schemas.microsoft.com/office/drawing/2014/main" id="{4F4A9D2C-5A6F-439B-921E-2E9B4A2D559E}"/>
              </a:ext>
            </a:extLst>
          </p:cNvPr>
          <p:cNvPicPr>
            <a:picLocks noGrp="1" noChangeAspect="1"/>
          </p:cNvPicPr>
          <p:nvPr>
            <p:ph type="pic" sz="quarter" idx="14"/>
          </p:nvPr>
        </p:nvPicPr>
        <p:blipFill>
          <a:blip r:embed="rId8"/>
          <a:stretch>
            <a:fillRect/>
          </a:stretch>
        </p:blipFill>
        <p:spPr>
          <a:xfrm>
            <a:off x="10505851" y="2731291"/>
            <a:ext cx="1104958" cy="1167034"/>
          </a:xfrm>
        </p:spPr>
      </p:pic>
      <p:pic>
        <p:nvPicPr>
          <p:cNvPr id="21" name="Picture Placeholder 20" descr="Florida Atlantic University">
            <a:extLst>
              <a:ext uri="{FF2B5EF4-FFF2-40B4-BE49-F238E27FC236}">
                <a16:creationId xmlns:a16="http://schemas.microsoft.com/office/drawing/2014/main" id="{7846B5D8-40B8-4BC4-B462-BE43FB28136A}"/>
              </a:ext>
              <a:ext uri="{C183D7F6-B498-43B3-948B-1728B52AA6E4}">
                <adec:decorative xmlns:adec="http://schemas.microsoft.com/office/drawing/2017/decorative" val="1"/>
              </a:ext>
            </a:extLst>
          </p:cNvPr>
          <p:cNvPicPr>
            <a:picLocks noGrp="1" noChangeAspect="1"/>
          </p:cNvPicPr>
          <p:nvPr>
            <p:ph type="pic" sz="quarter" idx="15"/>
          </p:nvPr>
        </p:nvPicPr>
        <p:blipFill>
          <a:blip r:embed="rId9"/>
          <a:srcRect t="15904" b="15904"/>
          <a:stretch>
            <a:fillRect/>
          </a:stretch>
        </p:blipFill>
        <p:spPr>
          <a:xfrm>
            <a:off x="2322224" y="3680814"/>
            <a:ext cx="2142256" cy="1300434"/>
          </a:xfrm>
        </p:spPr>
      </p:pic>
      <p:pic>
        <p:nvPicPr>
          <p:cNvPr id="24" name="Picture Placeholder 23" descr="CSAVR">
            <a:extLst>
              <a:ext uri="{FF2B5EF4-FFF2-40B4-BE49-F238E27FC236}">
                <a16:creationId xmlns:a16="http://schemas.microsoft.com/office/drawing/2014/main" id="{244B959B-47D9-406E-9C0F-60B405280511}"/>
              </a:ext>
            </a:extLst>
          </p:cNvPr>
          <p:cNvPicPr>
            <a:picLocks noGrp="1" noChangeAspect="1"/>
          </p:cNvPicPr>
          <p:nvPr>
            <p:ph type="pic" sz="quarter" idx="16"/>
          </p:nvPr>
        </p:nvPicPr>
        <p:blipFill>
          <a:blip r:embed="rId10"/>
          <a:stretch>
            <a:fillRect/>
          </a:stretch>
        </p:blipFill>
        <p:spPr>
          <a:xfrm>
            <a:off x="5390883" y="3378771"/>
            <a:ext cx="1534833" cy="1534833"/>
          </a:xfrm>
        </p:spPr>
      </p:pic>
      <p:pic>
        <p:nvPicPr>
          <p:cNvPr id="26" name="Picture Placeholder 25" descr="UK Kentucky">
            <a:extLst>
              <a:ext uri="{FF2B5EF4-FFF2-40B4-BE49-F238E27FC236}">
                <a16:creationId xmlns:a16="http://schemas.microsoft.com/office/drawing/2014/main" id="{574811B9-E9E6-4A69-ABFE-A30593EA8373}"/>
              </a:ext>
            </a:extLst>
          </p:cNvPr>
          <p:cNvPicPr>
            <a:picLocks noGrp="1" noChangeAspect="1"/>
          </p:cNvPicPr>
          <p:nvPr>
            <p:ph type="pic" sz="quarter" idx="17"/>
          </p:nvPr>
        </p:nvPicPr>
        <p:blipFill>
          <a:blip r:embed="rId11"/>
          <a:stretch>
            <a:fillRect/>
          </a:stretch>
        </p:blipFill>
        <p:spPr>
          <a:xfrm>
            <a:off x="8575430" y="1840296"/>
            <a:ext cx="1376697" cy="1376697"/>
          </a:xfrm>
        </p:spPr>
      </p:pic>
      <p:pic>
        <p:nvPicPr>
          <p:cNvPr id="28" name="Picture Placeholder 27" descr="Autism Workforce">
            <a:extLst>
              <a:ext uri="{FF2B5EF4-FFF2-40B4-BE49-F238E27FC236}">
                <a16:creationId xmlns:a16="http://schemas.microsoft.com/office/drawing/2014/main" id="{6CF4EA0C-FA4E-474F-BE0F-8C9C0091D5DA}"/>
              </a:ext>
            </a:extLst>
          </p:cNvPr>
          <p:cNvPicPr>
            <a:picLocks noGrp="1" noChangeAspect="1"/>
          </p:cNvPicPr>
          <p:nvPr>
            <p:ph type="pic" sz="quarter" idx="18"/>
          </p:nvPr>
        </p:nvPicPr>
        <p:blipFill>
          <a:blip r:embed="rId12"/>
          <a:stretch>
            <a:fillRect/>
          </a:stretch>
        </p:blipFill>
        <p:spPr>
          <a:xfrm>
            <a:off x="8039380" y="3544542"/>
            <a:ext cx="1256362" cy="1256362"/>
          </a:xfrm>
        </p:spPr>
      </p:pic>
      <p:pic>
        <p:nvPicPr>
          <p:cNvPr id="30" name="Picture Placeholder 29" descr="SVRI">
            <a:extLst>
              <a:ext uri="{FF2B5EF4-FFF2-40B4-BE49-F238E27FC236}">
                <a16:creationId xmlns:a16="http://schemas.microsoft.com/office/drawing/2014/main" id="{1B8CA1A5-F3D8-4931-9308-CB5BD1F7F0B7}"/>
              </a:ext>
            </a:extLst>
          </p:cNvPr>
          <p:cNvPicPr>
            <a:picLocks noGrp="1" noChangeAspect="1"/>
          </p:cNvPicPr>
          <p:nvPr>
            <p:ph type="pic" sz="quarter" idx="19"/>
          </p:nvPr>
        </p:nvPicPr>
        <p:blipFill>
          <a:blip r:embed="rId13"/>
          <a:stretch>
            <a:fillRect/>
          </a:stretch>
        </p:blipFill>
        <p:spPr>
          <a:xfrm>
            <a:off x="3159868" y="5283291"/>
            <a:ext cx="1276350" cy="781050"/>
          </a:xfrm>
        </p:spPr>
      </p:pic>
      <p:pic>
        <p:nvPicPr>
          <p:cNvPr id="32" name="Picture Placeholder 31" descr="Kent State">
            <a:extLst>
              <a:ext uri="{FF2B5EF4-FFF2-40B4-BE49-F238E27FC236}">
                <a16:creationId xmlns:a16="http://schemas.microsoft.com/office/drawing/2014/main" id="{71D2B1AE-7FDA-4132-A38D-CC45DF01C12E}"/>
              </a:ext>
            </a:extLst>
          </p:cNvPr>
          <p:cNvPicPr>
            <a:picLocks noGrp="1" noChangeAspect="1"/>
          </p:cNvPicPr>
          <p:nvPr>
            <p:ph type="pic" sz="quarter" idx="20"/>
          </p:nvPr>
        </p:nvPicPr>
        <p:blipFill>
          <a:blip r:embed="rId14"/>
          <a:stretch>
            <a:fillRect/>
          </a:stretch>
        </p:blipFill>
        <p:spPr>
          <a:xfrm>
            <a:off x="5725448" y="5180483"/>
            <a:ext cx="1119488" cy="986667"/>
          </a:xfrm>
        </p:spPr>
      </p:pic>
      <p:pic>
        <p:nvPicPr>
          <p:cNvPr id="34" name="Picture Placeholder 33" descr="Yolobe">
            <a:extLst>
              <a:ext uri="{FF2B5EF4-FFF2-40B4-BE49-F238E27FC236}">
                <a16:creationId xmlns:a16="http://schemas.microsoft.com/office/drawing/2014/main" id="{AEF7BEB4-9374-42D3-BEAB-1B872A0E9CF1}"/>
              </a:ext>
            </a:extLst>
          </p:cNvPr>
          <p:cNvPicPr>
            <a:picLocks noGrp="1" noChangeAspect="1"/>
          </p:cNvPicPr>
          <p:nvPr>
            <p:ph type="pic" sz="quarter" idx="21"/>
          </p:nvPr>
        </p:nvPicPr>
        <p:blipFill>
          <a:blip r:embed="rId15"/>
          <a:stretch>
            <a:fillRect/>
          </a:stretch>
        </p:blipFill>
        <p:spPr>
          <a:xfrm>
            <a:off x="7760024" y="5344203"/>
            <a:ext cx="2047665" cy="668453"/>
          </a:xfrm>
        </p:spPr>
      </p:pic>
      <p:pic>
        <p:nvPicPr>
          <p:cNvPr id="15" name="Picture 2" descr="University of Texas at El Paso (UTEP) logo ">
            <a:extLst>
              <a:ext uri="{FF2B5EF4-FFF2-40B4-BE49-F238E27FC236}">
                <a16:creationId xmlns:a16="http://schemas.microsoft.com/office/drawing/2014/main" id="{18B9155D-AAFF-4E69-AC19-BDD48A8B4E1E}"/>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19225" y="4904443"/>
            <a:ext cx="1388733" cy="138873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descr="michigan state"/>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370566" y="3544542"/>
            <a:ext cx="1384510" cy="1384510"/>
          </a:xfrm>
          <a:prstGeom prst="rect">
            <a:avLst/>
          </a:prstGeom>
        </p:spPr>
      </p:pic>
    </p:spTree>
    <p:custDataLst>
      <p:tags r:id="rId1"/>
    </p:custDataLst>
    <p:extLst>
      <p:ext uri="{BB962C8B-B14F-4D97-AF65-F5344CB8AC3E}">
        <p14:creationId xmlns:p14="http://schemas.microsoft.com/office/powerpoint/2010/main" val="1107048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C6601B0-BD3C-4434-A199-1C5E27876F3F}"/>
              </a:ext>
            </a:extLst>
          </p:cNvPr>
          <p:cNvSpPr>
            <a:spLocks noGrp="1"/>
          </p:cNvSpPr>
          <p:nvPr>
            <p:ph type="title"/>
          </p:nvPr>
        </p:nvSpPr>
        <p:spPr>
          <a:xfrm>
            <a:off x="3022665" y="266868"/>
            <a:ext cx="8864535" cy="768066"/>
          </a:xfrm>
        </p:spPr>
        <p:txBody>
          <a:bodyPr>
            <a:normAutofit/>
          </a:bodyPr>
          <a:lstStyle/>
          <a:p>
            <a:r>
              <a:rPr lang="en-US" dirty="0"/>
              <a:t>Acknowledgement &amp; Disclaimer:</a:t>
            </a:r>
          </a:p>
        </p:txBody>
      </p:sp>
      <p:sp>
        <p:nvSpPr>
          <p:cNvPr id="7" name="Content Placeholder 6">
            <a:extLst>
              <a:ext uri="{FF2B5EF4-FFF2-40B4-BE49-F238E27FC236}">
                <a16:creationId xmlns:a16="http://schemas.microsoft.com/office/drawing/2014/main" id="{1D652E9F-4483-4179-9DE1-1C9F8BC272DA}"/>
              </a:ext>
            </a:extLst>
          </p:cNvPr>
          <p:cNvSpPr>
            <a:spLocks noGrp="1"/>
          </p:cNvSpPr>
          <p:nvPr>
            <p:ph idx="13"/>
          </p:nvPr>
        </p:nvSpPr>
        <p:spPr>
          <a:xfrm>
            <a:off x="581192" y="1717821"/>
            <a:ext cx="5194767" cy="4143229"/>
          </a:xfrm>
        </p:spPr>
        <p:txBody>
          <a:bodyPr>
            <a:normAutofit/>
          </a:bodyPr>
          <a:lstStyle/>
          <a:p>
            <a:pPr indent="0">
              <a:buNone/>
            </a:pPr>
            <a:r>
              <a:rPr lang="en-US" dirty="0"/>
              <a:t>The contents of this presentation were developed under a grant, the Vocational Rehabilitation Technical Assistance Center for Quality Employment, H264K200003, from the U.S. Department of Education.</a:t>
            </a:r>
          </a:p>
          <a:p>
            <a:endParaRPr lang="en-US" dirty="0"/>
          </a:p>
        </p:txBody>
      </p:sp>
      <p:sp>
        <p:nvSpPr>
          <p:cNvPr id="8" name="Content Placeholder 7">
            <a:extLst>
              <a:ext uri="{FF2B5EF4-FFF2-40B4-BE49-F238E27FC236}">
                <a16:creationId xmlns:a16="http://schemas.microsoft.com/office/drawing/2014/main" id="{A0B41677-0597-49F8-8E99-D917E438E3ED}"/>
              </a:ext>
            </a:extLst>
          </p:cNvPr>
          <p:cNvSpPr>
            <a:spLocks noGrp="1"/>
          </p:cNvSpPr>
          <p:nvPr>
            <p:ph idx="14"/>
          </p:nvPr>
        </p:nvSpPr>
        <p:spPr>
          <a:xfrm>
            <a:off x="6430966" y="1739900"/>
            <a:ext cx="5194767" cy="4143229"/>
          </a:xfrm>
        </p:spPr>
        <p:txBody>
          <a:bodyPr/>
          <a:lstStyle/>
          <a:p>
            <a:pPr indent="0">
              <a:buNone/>
            </a:pPr>
            <a:r>
              <a:rPr lang="en-US" dirty="0"/>
              <a:t>However, those contents do not necessarily represent the policy of the U.S. Department of Education, and you should not assume endorsement by the Federal government. </a:t>
            </a:r>
          </a:p>
          <a:p>
            <a:endParaRPr lang="en-US" dirty="0"/>
          </a:p>
        </p:txBody>
      </p:sp>
      <p:pic>
        <p:nvPicPr>
          <p:cNvPr id="3" name="Picture 2" descr="decorative">
            <a:extLst>
              <a:ext uri="{FF2B5EF4-FFF2-40B4-BE49-F238E27FC236}">
                <a16:creationId xmlns:a16="http://schemas.microsoft.com/office/drawing/2014/main" id="{7210D2C4-A1F4-425E-9B5E-6BF9708B95FB}"/>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rot="419531">
            <a:off x="8973392" y="4128345"/>
            <a:ext cx="2404898" cy="2404898"/>
          </a:xfrm>
          <a:prstGeom prst="rect">
            <a:avLst/>
          </a:prstGeom>
        </p:spPr>
      </p:pic>
    </p:spTree>
    <p:custDataLst>
      <p:tags r:id="rId1"/>
    </p:custDataLst>
    <p:extLst>
      <p:ext uri="{BB962C8B-B14F-4D97-AF65-F5344CB8AC3E}">
        <p14:creationId xmlns:p14="http://schemas.microsoft.com/office/powerpoint/2010/main" val="3654607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04692-06CC-45BE-888C-629253906992}"/>
              </a:ext>
            </a:extLst>
          </p:cNvPr>
          <p:cNvSpPr>
            <a:spLocks noGrp="1"/>
          </p:cNvSpPr>
          <p:nvPr>
            <p:ph type="title"/>
          </p:nvPr>
        </p:nvSpPr>
        <p:spPr/>
        <p:txBody>
          <a:bodyPr/>
          <a:lstStyle/>
          <a:p>
            <a:pPr algn="ctr"/>
            <a:r>
              <a:rPr lang="en-US" dirty="0"/>
              <a:t>Presentation Overview</a:t>
            </a:r>
          </a:p>
        </p:txBody>
      </p:sp>
      <p:sp>
        <p:nvSpPr>
          <p:cNvPr id="3" name="Content Placeholder 2">
            <a:extLst>
              <a:ext uri="{FF2B5EF4-FFF2-40B4-BE49-F238E27FC236}">
                <a16:creationId xmlns:a16="http://schemas.microsoft.com/office/drawing/2014/main" id="{CBA2EE38-64FF-4C91-AEA0-96E53A0B747C}"/>
              </a:ext>
            </a:extLst>
          </p:cNvPr>
          <p:cNvSpPr>
            <a:spLocks noGrp="1"/>
          </p:cNvSpPr>
          <p:nvPr>
            <p:ph idx="13"/>
          </p:nvPr>
        </p:nvSpPr>
        <p:spPr>
          <a:xfrm>
            <a:off x="581192" y="1717821"/>
            <a:ext cx="10746610" cy="4143229"/>
          </a:xfrm>
        </p:spPr>
        <p:txBody>
          <a:bodyPr/>
          <a:lstStyle/>
          <a:p>
            <a:r>
              <a:rPr lang="en-US" dirty="0"/>
              <a:t>Benefits of hiring people with disabilities</a:t>
            </a:r>
          </a:p>
          <a:p>
            <a:r>
              <a:rPr lang="en-US"/>
              <a:t>Overview </a:t>
            </a:r>
            <a:r>
              <a:rPr lang="en-US" dirty="0"/>
              <a:t>of </a:t>
            </a:r>
            <a:r>
              <a:rPr lang="en-US"/>
              <a:t>tax incentives</a:t>
            </a:r>
          </a:p>
          <a:p>
            <a:endParaRPr lang="en-US" dirty="0"/>
          </a:p>
        </p:txBody>
      </p:sp>
    </p:spTree>
    <p:extLst>
      <p:ext uri="{BB962C8B-B14F-4D97-AF65-F5344CB8AC3E}">
        <p14:creationId xmlns:p14="http://schemas.microsoft.com/office/powerpoint/2010/main" val="2201016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B61EF-C27B-415B-9A9E-BB88EF3FE8AD}"/>
              </a:ext>
            </a:extLst>
          </p:cNvPr>
          <p:cNvSpPr>
            <a:spLocks noGrp="1"/>
          </p:cNvSpPr>
          <p:nvPr>
            <p:ph type="title"/>
          </p:nvPr>
        </p:nvSpPr>
        <p:spPr/>
        <p:txBody>
          <a:bodyPr>
            <a:normAutofit/>
          </a:bodyPr>
          <a:lstStyle/>
          <a:p>
            <a:r>
              <a:rPr lang="en-US" dirty="0"/>
              <a:t>Benefits of Hiring People with Disabilities</a:t>
            </a:r>
          </a:p>
        </p:txBody>
      </p:sp>
      <p:sp>
        <p:nvSpPr>
          <p:cNvPr id="5" name="Content Placeholder 4">
            <a:extLst>
              <a:ext uri="{FF2B5EF4-FFF2-40B4-BE49-F238E27FC236}">
                <a16:creationId xmlns:a16="http://schemas.microsoft.com/office/drawing/2014/main" id="{6CC00BF0-0C1F-474A-8715-797BF58E74AE}"/>
              </a:ext>
            </a:extLst>
          </p:cNvPr>
          <p:cNvSpPr>
            <a:spLocks noGrp="1"/>
          </p:cNvSpPr>
          <p:nvPr>
            <p:ph idx="13"/>
          </p:nvPr>
        </p:nvSpPr>
        <p:spPr>
          <a:xfrm>
            <a:off x="628490" y="1304694"/>
            <a:ext cx="10857266" cy="5040682"/>
          </a:xfrm>
        </p:spPr>
        <p:txBody>
          <a:bodyPr>
            <a:normAutofit/>
          </a:bodyPr>
          <a:lstStyle/>
          <a:p>
            <a:pPr algn="l" fontAlgn="base"/>
            <a:r>
              <a:rPr lang="en-US" sz="3200" b="0" dirty="0">
                <a:solidFill>
                  <a:srgbClr val="303030"/>
                </a:solidFill>
                <a:effectLst/>
                <a:latin typeface="TaubSans_italic"/>
              </a:rPr>
              <a:t>Beyond financial benefits, hiring people with disabilities can:</a:t>
            </a:r>
          </a:p>
          <a:p>
            <a:pPr algn="l" fontAlgn="base">
              <a:lnSpc>
                <a:spcPct val="150000"/>
              </a:lnSpc>
              <a:buFont typeface="Arial" panose="020B0604020202020204" pitchFamily="34" charset="0"/>
              <a:buChar char="•"/>
            </a:pPr>
            <a:r>
              <a:rPr lang="en-US" sz="2800" b="0" dirty="0">
                <a:solidFill>
                  <a:srgbClr val="303030"/>
                </a:solidFill>
                <a:latin typeface="TaubSans_italic"/>
              </a:rPr>
              <a:t>Increase company diversity</a:t>
            </a:r>
          </a:p>
          <a:p>
            <a:pPr algn="l" fontAlgn="base">
              <a:lnSpc>
                <a:spcPct val="150000"/>
              </a:lnSpc>
              <a:buFont typeface="Arial" panose="020B0604020202020204" pitchFamily="34" charset="0"/>
              <a:buChar char="•"/>
            </a:pPr>
            <a:r>
              <a:rPr lang="en-US" sz="2800" b="0" dirty="0">
                <a:solidFill>
                  <a:srgbClr val="303030"/>
                </a:solidFill>
                <a:effectLst/>
                <a:latin typeface="TaubSans_italic"/>
              </a:rPr>
              <a:t>Increase overall morale</a:t>
            </a:r>
          </a:p>
          <a:p>
            <a:pPr algn="l" fontAlgn="base">
              <a:lnSpc>
                <a:spcPct val="150000"/>
              </a:lnSpc>
              <a:buFont typeface="Arial" panose="020B0604020202020204" pitchFamily="34" charset="0"/>
              <a:buChar char="•"/>
            </a:pPr>
            <a:r>
              <a:rPr lang="en-US" sz="2800" b="0" dirty="0">
                <a:solidFill>
                  <a:srgbClr val="303030"/>
                </a:solidFill>
                <a:effectLst/>
                <a:latin typeface="TaubSans_italic"/>
              </a:rPr>
              <a:t>Increase productivity</a:t>
            </a:r>
          </a:p>
          <a:p>
            <a:pPr algn="l" fontAlgn="base">
              <a:lnSpc>
                <a:spcPct val="150000"/>
              </a:lnSpc>
              <a:buFont typeface="Arial" panose="020B0604020202020204" pitchFamily="34" charset="0"/>
              <a:buChar char="•"/>
            </a:pPr>
            <a:r>
              <a:rPr lang="en-US" sz="2800" b="0" dirty="0">
                <a:solidFill>
                  <a:srgbClr val="303030"/>
                </a:solidFill>
                <a:effectLst/>
                <a:latin typeface="TaubSans_italic"/>
              </a:rPr>
              <a:t>Enhance public image </a:t>
            </a:r>
          </a:p>
          <a:p>
            <a:pPr algn="l" fontAlgn="base">
              <a:lnSpc>
                <a:spcPct val="150000"/>
              </a:lnSpc>
              <a:buFont typeface="Arial" panose="020B0604020202020204" pitchFamily="34" charset="0"/>
              <a:buChar char="•"/>
            </a:pPr>
            <a:r>
              <a:rPr lang="en-US" sz="2800" b="0" dirty="0">
                <a:solidFill>
                  <a:srgbClr val="303030"/>
                </a:solidFill>
                <a:latin typeface="TaubSans_italic"/>
              </a:rPr>
              <a:t>Promote good corporate citizenship</a:t>
            </a:r>
            <a:endParaRPr lang="en-US" sz="2800" b="0" dirty="0">
              <a:solidFill>
                <a:srgbClr val="303030"/>
              </a:solidFill>
              <a:effectLst/>
              <a:latin typeface="TaubSans_italic"/>
            </a:endParaRPr>
          </a:p>
          <a:p>
            <a:pPr marL="0" indent="0">
              <a:spcBef>
                <a:spcPts val="0"/>
              </a:spcBef>
              <a:spcAft>
                <a:spcPts val="0"/>
              </a:spcAft>
              <a:buNone/>
            </a:pPr>
            <a:endParaRPr lang="en-US" b="0" dirty="0">
              <a:solidFill>
                <a:schemeClr val="accent1"/>
              </a:solidFill>
              <a:latin typeface="Calibri"/>
              <a:cs typeface="Calibri"/>
            </a:endParaRPr>
          </a:p>
        </p:txBody>
      </p:sp>
    </p:spTree>
    <p:extLst>
      <p:ext uri="{BB962C8B-B14F-4D97-AF65-F5344CB8AC3E}">
        <p14:creationId xmlns:p14="http://schemas.microsoft.com/office/powerpoint/2010/main" val="1555986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B3DF981-DE2A-439A-8217-C81E42A0254A}"/>
              </a:ext>
            </a:extLst>
          </p:cNvPr>
          <p:cNvSpPr>
            <a:spLocks noGrp="1"/>
          </p:cNvSpPr>
          <p:nvPr>
            <p:ph type="title"/>
          </p:nvPr>
        </p:nvSpPr>
        <p:spPr/>
        <p:txBody>
          <a:bodyPr/>
          <a:lstStyle/>
          <a:p>
            <a:pPr algn="r"/>
            <a:r>
              <a:rPr lang="en-US" dirty="0"/>
              <a:t>Work Opportunity Tax Credit</a:t>
            </a:r>
          </a:p>
        </p:txBody>
      </p:sp>
      <p:sp>
        <p:nvSpPr>
          <p:cNvPr id="8" name="Content Placeholder 7">
            <a:extLst>
              <a:ext uri="{FF2B5EF4-FFF2-40B4-BE49-F238E27FC236}">
                <a16:creationId xmlns:a16="http://schemas.microsoft.com/office/drawing/2014/main" id="{106F219C-E16B-43A8-8866-24E6190D1284}"/>
              </a:ext>
            </a:extLst>
          </p:cNvPr>
          <p:cNvSpPr>
            <a:spLocks noGrp="1"/>
          </p:cNvSpPr>
          <p:nvPr>
            <p:ph idx="13"/>
          </p:nvPr>
        </p:nvSpPr>
        <p:spPr>
          <a:xfrm>
            <a:off x="581192" y="1717821"/>
            <a:ext cx="10514271" cy="4756114"/>
          </a:xfrm>
        </p:spPr>
        <p:txBody>
          <a:bodyPr>
            <a:normAutofit fontScale="85000" lnSpcReduction="10000"/>
          </a:bodyPr>
          <a:lstStyle/>
          <a:p>
            <a:r>
              <a:rPr lang="en-US" b="0" i="0" dirty="0">
                <a:solidFill>
                  <a:srgbClr val="1B1B1B"/>
                </a:solidFill>
                <a:effectLst/>
                <a:latin typeface="Source Sans Pro" panose="020B0503030403020204" pitchFamily="34" charset="0"/>
              </a:rPr>
              <a:t>The Work Opportunity Tax Credit (WOTC) is a Federal tax credit available to employers for hiring individuals from certain targeted groups, including:</a:t>
            </a:r>
            <a:endParaRPr lang="en-US" dirty="0"/>
          </a:p>
          <a:p>
            <a:pPr algn="l">
              <a:buFont typeface="Arial" panose="020B0604020202020204" pitchFamily="34" charset="0"/>
              <a:buChar char="•"/>
            </a:pPr>
            <a:r>
              <a:rPr lang="en-US" b="0" i="0" dirty="0">
                <a:solidFill>
                  <a:srgbClr val="1B1B1B"/>
                </a:solidFill>
                <a:effectLst/>
                <a:latin typeface="Source Sans Pro" panose="020B0503030403020204" pitchFamily="34" charset="0"/>
              </a:rPr>
              <a:t>the formerly incarcerated or those previously convicted of a felony;</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recipients of state assistance under part A of title IV of the Social Security Act (SSA);</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veterans;</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individuals referred to an employer following completion of a rehabilitation plan or program;</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individuals whose families are recipients of supplemental nutrition assistance under the Food and Nutrition Act of 2008;</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recipients of supplemental security income (SSI) benefits under title XVI of the SSA;</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individuals whose families are recipients of state assistance under part A of title IV of the SSA;</a:t>
            </a:r>
          </a:p>
          <a:p>
            <a:pPr algn="l">
              <a:buFont typeface="Arial" panose="020B0604020202020204" pitchFamily="34" charset="0"/>
              <a:buChar char="•"/>
            </a:pPr>
            <a:r>
              <a:rPr lang="en-US" b="0" i="0" dirty="0">
                <a:solidFill>
                  <a:srgbClr val="1B1B1B"/>
                </a:solidFill>
                <a:effectLst/>
                <a:latin typeface="Source Sans Pro" panose="020B0503030403020204" pitchFamily="34" charset="0"/>
              </a:rPr>
              <a:t>individuals experiencing long-term unemployment</a:t>
            </a:r>
          </a:p>
        </p:txBody>
      </p:sp>
    </p:spTree>
    <p:extLst>
      <p:ext uri="{BB962C8B-B14F-4D97-AF65-F5344CB8AC3E}">
        <p14:creationId xmlns:p14="http://schemas.microsoft.com/office/powerpoint/2010/main" val="2850032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B6B8D-DA69-422C-A64A-6A3C72853CBF}"/>
              </a:ext>
            </a:extLst>
          </p:cNvPr>
          <p:cNvSpPr>
            <a:spLocks noGrp="1"/>
          </p:cNvSpPr>
          <p:nvPr>
            <p:ph type="title"/>
          </p:nvPr>
        </p:nvSpPr>
        <p:spPr/>
        <p:txBody>
          <a:bodyPr/>
          <a:lstStyle/>
          <a:p>
            <a:pPr algn="r"/>
            <a:r>
              <a:rPr lang="en-US" dirty="0"/>
              <a:t>Work Opportunity Tax Credit</a:t>
            </a:r>
          </a:p>
        </p:txBody>
      </p:sp>
      <p:sp>
        <p:nvSpPr>
          <p:cNvPr id="3" name="Content Placeholder 2">
            <a:extLst>
              <a:ext uri="{FF2B5EF4-FFF2-40B4-BE49-F238E27FC236}">
                <a16:creationId xmlns:a16="http://schemas.microsoft.com/office/drawing/2014/main" id="{C7E54DB3-0157-487D-BD61-45FF558FFF23}"/>
              </a:ext>
            </a:extLst>
          </p:cNvPr>
          <p:cNvSpPr>
            <a:spLocks noGrp="1"/>
          </p:cNvSpPr>
          <p:nvPr>
            <p:ph idx="13"/>
          </p:nvPr>
        </p:nvSpPr>
        <p:spPr>
          <a:xfrm>
            <a:off x="581192" y="1717821"/>
            <a:ext cx="10592330" cy="4143229"/>
          </a:xfrm>
        </p:spPr>
        <p:txBody>
          <a:bodyPr>
            <a:normAutofit/>
          </a:bodyPr>
          <a:lstStyle/>
          <a:p>
            <a:pPr algn="l"/>
            <a:r>
              <a:rPr lang="en-US" b="0" i="0" dirty="0">
                <a:solidFill>
                  <a:srgbClr val="1B1B1B"/>
                </a:solidFill>
                <a:effectLst/>
                <a:latin typeface="Source Sans Pro" panose="020B0503030403020204" pitchFamily="34" charset="0"/>
              </a:rPr>
              <a:t>The Work Opportunity Tax Credit, or WOTC, is a general business credit provided under section 51 of the Internal Revenue Code (Code) that is jointly administered by the Internal Revenue Service (IRS) and the Department of Labor (DOL). </a:t>
            </a:r>
          </a:p>
          <a:p>
            <a:pPr algn="l"/>
            <a:r>
              <a:rPr lang="en-US" b="0" i="0" dirty="0">
                <a:solidFill>
                  <a:srgbClr val="1B1B1B"/>
                </a:solidFill>
                <a:effectLst/>
                <a:latin typeface="Source Sans Pro" panose="020B0503030403020204" pitchFamily="34" charset="0"/>
              </a:rPr>
              <a:t>The WOTC is available for wages paid to certain individuals who begin work on or before December 31, 2025. </a:t>
            </a:r>
          </a:p>
          <a:p>
            <a:pPr algn="l"/>
            <a:r>
              <a:rPr lang="en-US" b="0" i="0" dirty="0">
                <a:solidFill>
                  <a:srgbClr val="1B1B1B"/>
                </a:solidFill>
                <a:effectLst/>
                <a:latin typeface="Source Sans Pro" panose="020B0503030403020204" pitchFamily="34" charset="0"/>
              </a:rPr>
              <a:t>The WOTC may be claimed by any employer that hires and pays or incurs wages to certain individuals who are certified by a designated local agency (sometimes referred to as a state workforce agency) as being a member of one of 10 targeted groups. </a:t>
            </a:r>
            <a:endParaRPr lang="en-US" dirty="0"/>
          </a:p>
        </p:txBody>
      </p:sp>
    </p:spTree>
    <p:extLst>
      <p:ext uri="{BB962C8B-B14F-4D97-AF65-F5344CB8AC3E}">
        <p14:creationId xmlns:p14="http://schemas.microsoft.com/office/powerpoint/2010/main" val="11909162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DIVIDENDVTI" val="4p8qRT6V"/>
  <p:tag name="MMPROD_NEXTUNIQUEID" val="10009"/>
  <p:tag name="ARTICULATE_SLIDE_COUNT" val="12"/>
  <p:tag name="MMPROD_UIDATA" val="&lt;database version=&quot;11.0&quot;&gt;&lt;object type=&quot;1&quot; unique_id=&quot;10001&quot;&gt;&lt;object type=&quot;2&quot; unique_id=&quot;10002&quot;&gt;&lt;object type=&quot;3&quot; unique_id=&quot;10004&quot;&gt;&lt;property id=&quot;20148&quot; value=&quot;5&quot;/&gt;&lt;property id=&quot;20300&quot; value=&quot;Slide 3 - &amp;quot;Vocational Rehabilitation Technical Assistance Center for Quality Employment&amp;quot;&quot;/&gt;&lt;property id=&quot;20307&quot; value=&quot;284&quot;/&gt;&lt;/object&gt;&lt;object type=&quot;3&quot; unique_id=&quot;10005&quot;&gt;&lt;property id=&quot;20148&quot; value=&quot;5&quot;/&gt;&lt;property id=&quot;20300&quot; value=&quot;Slide 4 - &amp;quot;Partners&amp;quot;&quot;/&gt;&lt;property id=&quot;20307&quot; value=&quot;287&quot;/&gt;&lt;/object&gt;&lt;object type=&quot;3&quot; unique_id=&quot;10006&quot;&gt;&lt;property id=&quot;20148&quot; value=&quot;5&quot;/&gt;&lt;property id=&quot;20300&quot; value=&quot;Slide 5 - &amp;quot;Acknowledgement &amp;amp; Disclaimer:&amp;quot;&quot;/&gt;&lt;property id=&quot;20307&quot; value=&quot;286&quot;/&gt;&lt;/object&gt;&lt;object type=&quot;3&quot; unique_id=&quot;10007&quot;&gt;&lt;property id=&quot;20148&quot; value=&quot;5&quot;/&gt;&lt;property id=&quot;20300&quot; value=&quot;Slide 6 - &amp;quot;Learning Objectives&amp;quot;&quot;/&gt;&lt;property id=&quot;20307&quot; value=&quot;288&quot;/&gt;&lt;/object&gt;&lt;object type=&quot;3&quot; unique_id=&quot;10008&quot;&gt;&lt;property id=&quot;20148&quot; value=&quot;5&quot;/&gt;&lt;property id=&quot;20300&quot; value=&quot;Slide 7 - &amp;quot;Section Introduction&amp;quot;&quot;/&gt;&lt;property id=&quot;20307&quot; value=&quot;289&quot;/&gt;&lt;/object&gt;&lt;object type=&quot;3&quot; unique_id=&quot;10009&quot;&gt;&lt;property id=&quot;20148&quot; value=&quot;5&quot;/&gt;&lt;property id=&quot;20300&quot; value=&quot;Slide 8 - &amp;quot;Slide Title&amp;quot;&quot;/&gt;&lt;property id=&quot;20307&quot; value=&quot;290&quot;/&gt;&lt;/object&gt;&lt;object type=&quot;3&quot; unique_id=&quot;10011&quot;&gt;&lt;property id=&quot;20148&quot; value=&quot;5&quot;/&gt;&lt;property id=&quot;20300&quot; value=&quot;Slide 12 - &amp;quot;Thank you!&amp;quot;&quot;/&gt;&lt;property id=&quot;20307&quot; value=&quot;292&quot;/&gt;&lt;/object&gt;&lt;object type=&quot;3&quot; unique_id=&quot;10078&quot;&gt;&lt;property id=&quot;20148&quot; value=&quot;5&quot;/&gt;&lt;property id=&quot;20300&quot; value=&quot;Slide 1 - &amp;quot;Add a medium Presentation Title&amp;quot;&quot;/&gt;&lt;property id=&quot;20307&quot; value=&quot;293&quot;/&gt;&lt;/object&gt;&lt;object type=&quot;3&quot; unique_id=&quot;10127&quot;&gt;&lt;property id=&quot;20148&quot; value=&quot;5&quot;/&gt;&lt;property id=&quot;20300&quot; value=&quot;Slide 10 - &amp;quot;Slide Title 2&amp;quot;&quot;/&gt;&lt;property id=&quot;20307&quot; value=&quot;294&quot;/&gt;&lt;/object&gt;&lt;object type=&quot;3&quot; unique_id=&quot;10130&quot;&gt;&lt;property id=&quot;20148&quot; value=&quot;5&quot;/&gt;&lt;property id=&quot;20300&quot; value=&quot;Slide 2 - &amp;quot;Presented by&amp;quot;&quot;/&gt;&lt;property id=&quot;20307&quot; value=&quot;298&quot;/&gt;&lt;/object&gt;&lt;object type=&quot;3&quot; unique_id=&quot;10131&quot;&gt;&lt;property id=&quot;20148&quot; value=&quot;5&quot;/&gt;&lt;property id=&quot;20300&quot; value=&quot;Slide 9 - &amp;quot;Another Slide Title&amp;quot;&quot;/&gt;&lt;property id=&quot;20307&quot; value=&quot;296&quot;/&gt;&lt;/object&gt;&lt;object type=&quot;3&quot; unique_id=&quot;10132&quot;&gt;&lt;property id=&quot;20148&quot; value=&quot;5&quot;/&gt;&lt;property id=&quot;20300&quot; value=&quot;Slide 11 - &amp;quot;Slide Chart&amp;quot;&quot;/&gt;&lt;property id=&quot;20307&quot; value=&quot;297&quot;/&gt;&lt;/object&gt;&lt;/object&gt;&lt;object type=&quot;8&quot; unique_id=&quot;10022&quot;&gt;&lt;/object&gt;&lt;/object&gt;&lt;/database&gt;"/>
  <p:tag name="ARTICULATE_PROJECT_OPEN" val="0"/>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VTI">
  <a:themeElements>
    <a:clrScheme name="QE-TAC">
      <a:dk1>
        <a:sysClr val="windowText" lastClr="000000"/>
      </a:dk1>
      <a:lt1>
        <a:sysClr val="window" lastClr="FFFFFF"/>
      </a:lt1>
      <a:dk2>
        <a:srgbClr val="44546A"/>
      </a:dk2>
      <a:lt2>
        <a:srgbClr val="E7E6E6"/>
      </a:lt2>
      <a:accent1>
        <a:srgbClr val="0B2242"/>
      </a:accent1>
      <a:accent2>
        <a:srgbClr val="F25C4B"/>
      </a:accent2>
      <a:accent3>
        <a:srgbClr val="E6E45B"/>
      </a:accent3>
      <a:accent4>
        <a:srgbClr val="F9FAFA"/>
      </a:accent4>
      <a:accent5>
        <a:srgbClr val="5EC4B6"/>
      </a:accent5>
      <a:accent6>
        <a:srgbClr val="0F546C"/>
      </a:accent6>
      <a:hlink>
        <a:srgbClr val="0563C1"/>
      </a:hlink>
      <a:folHlink>
        <a:srgbClr val="954F7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069d4a7d-95f2-44ec-b11e-f3833df40b9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4926172A7ED0A4F815F43952DAF6B4F" ma:contentTypeVersion="13" ma:contentTypeDescription="Create a new document." ma:contentTypeScope="" ma:versionID="4af7653769c9abc6a315648149f25e7e">
  <xsd:schema xmlns:xsd="http://www.w3.org/2001/XMLSchema" xmlns:xs="http://www.w3.org/2001/XMLSchema" xmlns:p="http://schemas.microsoft.com/office/2006/metadata/properties" xmlns:ns2="0990cdb9-f995-41dd-9d0d-56b0e19f4525" xmlns:ns3="069d4a7d-95f2-44ec-b11e-f3833df40b92" targetNamespace="http://schemas.microsoft.com/office/2006/metadata/properties" ma:root="true" ma:fieldsID="f9983a4b3e1996b5bc680c7cc620c0ac" ns2:_="" ns3:_="">
    <xsd:import namespace="0990cdb9-f995-41dd-9d0d-56b0e19f4525"/>
    <xsd:import namespace="069d4a7d-95f2-44ec-b11e-f3833df40b9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90cdb9-f995-41dd-9d0d-56b0e19f452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9d4a7d-95f2-44ec-b11e-f3833df40b9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455B2D-BAB7-438A-85DA-0266A24CB79F}">
  <ds:schemaRefs>
    <ds:schemaRef ds:uri="http://purl.org/dc/elements/1.1/"/>
    <ds:schemaRef ds:uri="069d4a7d-95f2-44ec-b11e-f3833df40b92"/>
    <ds:schemaRef ds:uri="http://schemas.microsoft.com/office/2006/metadata/properties"/>
    <ds:schemaRef ds:uri="0990cdb9-f995-41dd-9d0d-56b0e19f4525"/>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5C73996C-FC69-495E-806B-445110F80F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90cdb9-f995-41dd-9d0d-56b0e19f4525"/>
    <ds:schemaRef ds:uri="069d4a7d-95f2-44ec-b11e-f3833df40b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C6403A-684A-431F-8F36-A24C99E286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7584</TotalTime>
  <Words>1746</Words>
  <Application>Microsoft Office PowerPoint</Application>
  <PresentationFormat>Widescreen</PresentationFormat>
  <Paragraphs>169</Paragraphs>
  <Slides>18</Slides>
  <Notes>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Calibri</vt:lpstr>
      <vt:lpstr>Century Gothic</vt:lpstr>
      <vt:lpstr>Courier New</vt:lpstr>
      <vt:lpstr>Franklin Gothic Book</vt:lpstr>
      <vt:lpstr>gangster-grotesk</vt:lpstr>
      <vt:lpstr>inherit</vt:lpstr>
      <vt:lpstr>Source Sans Pro</vt:lpstr>
      <vt:lpstr>TaubSans_italic</vt:lpstr>
      <vt:lpstr>Wingdings 2</vt:lpstr>
      <vt:lpstr>DividendVTI</vt:lpstr>
      <vt:lpstr>Employer incentives to promote the hiring and retention of people with disabilities</vt:lpstr>
      <vt:lpstr>Presented by</vt:lpstr>
      <vt:lpstr>Vocational Rehabilitation Technical Assistance Center for Quality Employment</vt:lpstr>
      <vt:lpstr>Partners</vt:lpstr>
      <vt:lpstr>Acknowledgement &amp; Disclaimer:</vt:lpstr>
      <vt:lpstr>Presentation Overview</vt:lpstr>
      <vt:lpstr>Benefits of Hiring People with Disabilities</vt:lpstr>
      <vt:lpstr>Work Opportunity Tax Credit</vt:lpstr>
      <vt:lpstr>Work Opportunity Tax Credit</vt:lpstr>
      <vt:lpstr>WOTC- Tax Credit Overview</vt:lpstr>
      <vt:lpstr>WOTC- Who can claim?</vt:lpstr>
      <vt:lpstr>Claiming the WOTC</vt:lpstr>
      <vt:lpstr>Disabled Access Credit</vt:lpstr>
      <vt:lpstr>Disabled Access Credit</vt:lpstr>
      <vt:lpstr>Disabled Access Credit example</vt:lpstr>
      <vt:lpstr>Not eligible for the Disabled Access Credit?</vt:lpstr>
      <vt:lpstr>For more information: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Claudio Moya</dc:creator>
  <cp:lastModifiedBy>TIMOTHY N TANSEY</cp:lastModifiedBy>
  <cp:revision>544</cp:revision>
  <dcterms:created xsi:type="dcterms:W3CDTF">2020-12-13T15:46:43Z</dcterms:created>
  <dcterms:modified xsi:type="dcterms:W3CDTF">2022-03-01T04:19:44Z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0x01010094926172A7ED0A4F815F43952DAF6B4F</vt:lpwstr>
  </property>
  <property fmtid="{D5CDD505-2E9C-101B-9397-08002B2CF9AE}" pid="3" name="ArticulateGUID">
    <vt:lpwstr>A172C739-D7D5-4B30-8F2B-90E7EF8DC9E0</vt:lpwstr>
  </property>
  <property fmtid="{D5CDD505-2E9C-101B-9397-08002B2CF9AE}" pid="4" name="ArticulatePath">
    <vt:lpwstr>QE-Template</vt:lpwstr>
  </property>
</Properties>
</file>